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2"/>
  </p:notesMasterIdLst>
  <p:sldIdLst>
    <p:sldId id="256" r:id="rId2"/>
    <p:sldId id="262" r:id="rId3"/>
    <p:sldId id="257" r:id="rId4"/>
    <p:sldId id="313" r:id="rId5"/>
    <p:sldId id="258" r:id="rId6"/>
    <p:sldId id="314" r:id="rId7"/>
    <p:sldId id="315" r:id="rId8"/>
    <p:sldId id="298" r:id="rId9"/>
    <p:sldId id="316" r:id="rId10"/>
    <p:sldId id="309" r:id="rId11"/>
    <p:sldId id="317" r:id="rId12"/>
    <p:sldId id="318" r:id="rId13"/>
    <p:sldId id="293" r:id="rId14"/>
    <p:sldId id="321" r:id="rId15"/>
    <p:sldId id="320" r:id="rId16"/>
    <p:sldId id="319" r:id="rId17"/>
    <p:sldId id="280" r:id="rId18"/>
    <p:sldId id="284" r:id="rId19"/>
    <p:sldId id="282" r:id="rId20"/>
    <p:sldId id="286" r:id="rId21"/>
  </p:sldIdLst>
  <p:sldSz cx="9144000" cy="6858000" type="screen4x3"/>
  <p:notesSz cx="6858000" cy="9144000"/>
  <p:embeddedFontLst>
    <p:embeddedFont>
      <p:font typeface="HY중고딕" panose="02030600000101010101" pitchFamily="18" charset="-127"/>
      <p:regular r:id="rId23"/>
    </p:embeddedFont>
    <p:embeddedFont>
      <p:font typeface="맑은 고딕" panose="020B0503020000020004" pitchFamily="50" charset="-127"/>
      <p:regular r:id="rId24"/>
      <p:bold r:id="rId25"/>
    </p:embeddedFont>
    <p:embeddedFont>
      <p:font typeface="Franklin Gothic Medium" panose="020B0603020102020204" pitchFamily="34" charset="0"/>
      <p:regular r:id="rId26"/>
      <p:italic r:id="rId27"/>
    </p:embeddedFont>
    <p:embeddedFont>
      <p:font typeface="HY견고딕" panose="02030600000101010101" pitchFamily="18" charset="-127"/>
      <p:regular r:id="rId28"/>
    </p:embeddedFont>
    <p:embeddedFont>
      <p:font typeface="HY강B" panose="02030600000101010101" pitchFamily="18" charset="-127"/>
      <p:regular r:id="rId29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orient="horz" pos="1434">
          <p15:clr>
            <a:srgbClr val="A4A3A4"/>
          </p15:clr>
        </p15:guide>
        <p15:guide id="3" pos="793">
          <p15:clr>
            <a:srgbClr val="A4A3A4"/>
          </p15:clr>
        </p15:guide>
        <p15:guide id="4" pos="5329">
          <p15:clr>
            <a:srgbClr val="A4A3A4"/>
          </p15:clr>
        </p15:guide>
        <p15:guide id="5" pos="635">
          <p15:clr>
            <a:srgbClr val="A4A3A4"/>
          </p15:clr>
        </p15:guide>
        <p15:guide id="6" pos="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9900"/>
    <a:srgbClr val="0000FF"/>
    <a:srgbClr val="FF99CC"/>
    <a:srgbClr val="CCFF99"/>
    <a:srgbClr val="FF9966"/>
    <a:srgbClr val="FFFF99"/>
    <a:srgbClr val="FF0066"/>
    <a:srgbClr val="FF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44" autoAdjust="0"/>
    <p:restoredTop sz="99793" autoAdjust="0"/>
  </p:normalViewPr>
  <p:slideViewPr>
    <p:cSldViewPr>
      <p:cViewPr varScale="1">
        <p:scale>
          <a:sx n="64" d="100"/>
          <a:sy n="64" d="100"/>
        </p:scale>
        <p:origin x="900" y="60"/>
      </p:cViewPr>
      <p:guideLst>
        <p:guide orient="horz" pos="391"/>
        <p:guide orient="horz" pos="1434"/>
        <p:guide pos="793"/>
        <p:guide pos="5329"/>
        <p:guide pos="635"/>
        <p:guide pos="4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3E757-9739-4ABC-AC64-0520BF71508C}" type="datetimeFigureOut">
              <a:rPr lang="ko-KR" altLang="en-US" smtClean="0"/>
              <a:t>2018-05-08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73277-8C0C-4384-A7E4-952D6B5AED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8692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23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25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7092280" y="146398"/>
            <a:ext cx="1872208" cy="258266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037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00_work\디자인 메뉴얼\UI_국어\00_UI_국어psd\b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17" y="-6400"/>
            <a:ext cx="9213329" cy="689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932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5" name="Picture 3" descr="C:\Users\VS\Desktop\Untitled-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5990"/>
            <a:ext cx="648072" cy="516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제목 1"/>
          <p:cNvSpPr>
            <a:spLocks noGrp="1"/>
          </p:cNvSpPr>
          <p:nvPr>
            <p:ph type="title" hasCustomPrompt="1"/>
          </p:nvPr>
        </p:nvSpPr>
        <p:spPr>
          <a:xfrm>
            <a:off x="179512" y="44624"/>
            <a:ext cx="5442892" cy="608087"/>
          </a:xfrm>
        </p:spPr>
        <p:txBody>
          <a:bodyPr>
            <a:normAutofit/>
          </a:bodyPr>
          <a:lstStyle>
            <a:lvl1pPr algn="l">
              <a:defRPr sz="2800" b="0"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en-US" altLang="ko-KR" dirty="0" smtClean="0"/>
              <a:t>01 Master Title</a:t>
            </a:r>
            <a:endParaRPr lang="ko-KR" altLang="en-US" dirty="0"/>
          </a:p>
        </p:txBody>
      </p:sp>
      <p:sp>
        <p:nvSpPr>
          <p:cNvPr id="14" name="모서리가 둥근 직사각형 13"/>
          <p:cNvSpPr/>
          <p:nvPr userDrawn="1"/>
        </p:nvSpPr>
        <p:spPr>
          <a:xfrm>
            <a:off x="107504" y="666750"/>
            <a:ext cx="8928992" cy="6090715"/>
          </a:xfrm>
          <a:prstGeom prst="roundRect">
            <a:avLst>
              <a:gd name="adj" fmla="val 2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슬라이드 번호 개체 틀 5"/>
          <p:cNvSpPr txBox="1">
            <a:spLocks/>
          </p:cNvSpPr>
          <p:nvPr userDrawn="1"/>
        </p:nvSpPr>
        <p:spPr>
          <a:xfrm>
            <a:off x="6830888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93576E81-A56B-480E-A20F-D61CC2AD3A2E}" type="slidenum">
              <a:rPr lang="ko-KR" altLang="en-US" smtClean="0"/>
              <a:pPr>
                <a:defRPr/>
              </a:pPr>
              <a:t>‹#›</a:t>
            </a:fld>
            <a:endParaRPr lang="ko-KR" altLang="en-US" dirty="0"/>
          </a:p>
        </p:txBody>
      </p:sp>
      <p:sp>
        <p:nvSpPr>
          <p:cNvPr id="17" name="텍스트 개체 틀 8"/>
          <p:cNvSpPr>
            <a:spLocks noGrp="1"/>
          </p:cNvSpPr>
          <p:nvPr>
            <p:ph type="body" sz="quarter" idx="10" hasCustomPrompt="1"/>
          </p:nvPr>
        </p:nvSpPr>
        <p:spPr>
          <a:xfrm>
            <a:off x="660276" y="892622"/>
            <a:ext cx="7363148" cy="52015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ko-KR" altLang="en-US" sz="2800" b="0" baseline="0" dirty="0">
                <a:solidFill>
                  <a:schemeClr val="tx1"/>
                </a:solidFill>
                <a:effectLst/>
                <a:latin typeface="+mn-ea"/>
                <a:cs typeface="+mj-c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altLang="ko-KR" dirty="0" smtClean="0"/>
              <a:t>TEXT STYLE EDIT</a:t>
            </a:r>
            <a:endParaRPr lang="ko-KR" altLang="en-US" dirty="0"/>
          </a:p>
        </p:txBody>
      </p:sp>
      <p:sp>
        <p:nvSpPr>
          <p:cNvPr id="9" name="텍스트 개체 틀 8"/>
          <p:cNvSpPr>
            <a:spLocks noGrp="1"/>
          </p:cNvSpPr>
          <p:nvPr>
            <p:ph type="body" sz="quarter" idx="13" hasCustomPrompt="1"/>
          </p:nvPr>
        </p:nvSpPr>
        <p:spPr>
          <a:xfrm>
            <a:off x="6444208" y="146398"/>
            <a:ext cx="1907146" cy="330274"/>
          </a:xfrm>
        </p:spPr>
        <p:txBody>
          <a:bodyPr anchor="b">
            <a:noAutofit/>
          </a:bodyPr>
          <a:lstStyle>
            <a:lvl1pPr marL="0" indent="0" algn="r">
              <a:buNone/>
              <a:defRPr sz="1300" baseline="0">
                <a:solidFill>
                  <a:schemeClr val="tx1"/>
                </a:solidFill>
                <a:latin typeface="HY견고딕" pitchFamily="18" charset="-127"/>
                <a:ea typeface="HY견고딕" pitchFamily="18" charset="-127"/>
              </a:defRPr>
            </a:lvl1pPr>
            <a:lvl2pPr>
              <a:defRPr sz="2000">
                <a:latin typeface="HY중고딕" pitchFamily="18" charset="-127"/>
                <a:ea typeface="HY중고딕" pitchFamily="18" charset="-127"/>
              </a:defRPr>
            </a:lvl2pPr>
            <a:lvl3pPr>
              <a:defRPr sz="2000">
                <a:latin typeface="HY중고딕" pitchFamily="18" charset="-127"/>
                <a:ea typeface="HY중고딕" pitchFamily="18" charset="-127"/>
              </a:defRPr>
            </a:lvl3pPr>
            <a:lvl4pPr>
              <a:defRPr sz="2000">
                <a:latin typeface="HY중고딕" pitchFamily="18" charset="-127"/>
                <a:ea typeface="HY중고딕" pitchFamily="18" charset="-127"/>
              </a:defRPr>
            </a:lvl4pPr>
            <a:lvl5pPr>
              <a:defRPr sz="2000">
                <a:latin typeface="HY중고딕" pitchFamily="18" charset="-127"/>
                <a:ea typeface="HY중고딕" pitchFamily="18" charset="-127"/>
              </a:defRPr>
            </a:lvl5pPr>
          </a:lstStyle>
          <a:p>
            <a:pPr lvl="0"/>
            <a:r>
              <a:rPr lang="en-US" altLang="ko-KR" dirty="0" smtClean="0"/>
              <a:t>1 My Everyday Life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 userDrawn="1"/>
        </p:nvSpPr>
        <p:spPr>
          <a:xfrm>
            <a:off x="179511" y="742951"/>
            <a:ext cx="8783514" cy="5905500"/>
          </a:xfrm>
          <a:prstGeom prst="roundRect">
            <a:avLst>
              <a:gd name="adj" fmla="val 1954"/>
            </a:avLst>
          </a:prstGeom>
          <a:noFill/>
          <a:ln>
            <a:solidFill>
              <a:schemeClr val="bg2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0856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0"/>
            <a:ext cx="9142413" cy="685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66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738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E7B8-11DE-41B3-AD88-1B5ED4077A8D}" type="datetimeFigureOut">
              <a:rPr lang="ko-KR" altLang="en-US" smtClean="0"/>
              <a:pPr/>
              <a:t>2018-05-08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A9A52-06C3-4ADD-8B4D-9568882326B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2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7" r:id="rId2"/>
    <p:sldLayoutId id="2147483649" r:id="rId3"/>
    <p:sldLayoutId id="2147483655" r:id="rId4"/>
    <p:sldLayoutId id="214748365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순서도: 대체 처리 11"/>
          <p:cNvSpPr/>
          <p:nvPr/>
        </p:nvSpPr>
        <p:spPr>
          <a:xfrm>
            <a:off x="6156176" y="121295"/>
            <a:ext cx="2952328" cy="643409"/>
          </a:xfrm>
          <a:prstGeom prst="flowChartAlternateProcess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중등 영어 </a:t>
            </a:r>
            <a:r>
              <a:rPr lang="en-US" altLang="ko-KR" sz="2800" dirty="0" smtClean="0">
                <a:solidFill>
                  <a:srgbClr val="FFFF00"/>
                </a:solidFill>
                <a:latin typeface="HY강B" pitchFamily="18" charset="-127"/>
                <a:ea typeface="HY강B" pitchFamily="18" charset="-127"/>
              </a:rPr>
              <a:t>2-2</a:t>
            </a:r>
            <a:endParaRPr lang="ko-KR" altLang="en-US" sz="2800" dirty="0">
              <a:solidFill>
                <a:srgbClr val="FFFF00"/>
              </a:solidFill>
              <a:latin typeface="HY강B" pitchFamily="18" charset="-127"/>
              <a:ea typeface="HY강B" pitchFamily="18" charset="-127"/>
            </a:endParaRPr>
          </a:p>
        </p:txBody>
      </p:sp>
      <p:grpSp>
        <p:nvGrpSpPr>
          <p:cNvPr id="199" name="그룹 198"/>
          <p:cNvGrpSpPr/>
          <p:nvPr/>
        </p:nvGrpSpPr>
        <p:grpSpPr>
          <a:xfrm rot="19910012">
            <a:off x="4309324" y="757556"/>
            <a:ext cx="4629349" cy="4950224"/>
            <a:chOff x="3198010" y="764704"/>
            <a:chExt cx="5894354" cy="6036984"/>
          </a:xfrm>
        </p:grpSpPr>
        <p:grpSp>
          <p:nvGrpSpPr>
            <p:cNvPr id="48" name="그룹 47"/>
            <p:cNvGrpSpPr/>
            <p:nvPr/>
          </p:nvGrpSpPr>
          <p:grpSpPr>
            <a:xfrm>
              <a:off x="5436096" y="764704"/>
              <a:ext cx="1302991" cy="2868632"/>
              <a:chOff x="6300192" y="768600"/>
              <a:chExt cx="1634480" cy="3380479"/>
            </a:xfrm>
          </p:grpSpPr>
          <p:grpSp>
            <p:nvGrpSpPr>
              <p:cNvPr id="49" name="그룹 48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60" name="이등변 삼각형 59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1" name="이등변 삼각형 60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62" name="이등변 삼각형 61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50" name="그룹 49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58" name="타원 57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9" name="타원 58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1" name="그룹 50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56" name="순서도: 지연 55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7" name="순서도: 지연 56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52" name="그룹 51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53" name="타원 52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4" name="타원 53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55" name="타원 54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24" name="그룹 123"/>
            <p:cNvGrpSpPr/>
            <p:nvPr/>
          </p:nvGrpSpPr>
          <p:grpSpPr>
            <a:xfrm rot="10800000">
              <a:off x="5508105" y="3933056"/>
              <a:ext cx="1302991" cy="2868632"/>
              <a:chOff x="6300192" y="768600"/>
              <a:chExt cx="1634480" cy="3380479"/>
            </a:xfrm>
          </p:grpSpPr>
          <p:grpSp>
            <p:nvGrpSpPr>
              <p:cNvPr id="125" name="그룹 12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36" name="이등변 삼각형 13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7" name="이등변 삼각형 13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38" name="이등변 삼각형 13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26" name="그룹 12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34" name="타원 13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5" name="타원 13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7" name="그룹 12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32" name="순서도: 지연 13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3" name="순서도: 지연 13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28" name="그룹 12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29" name="타원 12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0" name="타원 12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31" name="타원 13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39" name="그룹 138"/>
            <p:cNvGrpSpPr/>
            <p:nvPr/>
          </p:nvGrpSpPr>
          <p:grpSpPr>
            <a:xfrm rot="14527420">
              <a:off x="3980830" y="3207918"/>
              <a:ext cx="1302991" cy="2868632"/>
              <a:chOff x="6300192" y="768600"/>
              <a:chExt cx="1634480" cy="3380479"/>
            </a:xfrm>
          </p:grpSpPr>
          <p:grpSp>
            <p:nvGrpSpPr>
              <p:cNvPr id="140" name="그룹 13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51" name="이등변 삼각형 15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2" name="이등변 삼각형 15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53" name="이등변 삼각형 15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41" name="그룹 14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49" name="타원 14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50" name="타원 14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2" name="그룹 14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47" name="순서도: 지연 14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8" name="순서도: 지연 14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43" name="그룹 14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44" name="타원 14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5" name="타원 14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46" name="타원 14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54" name="그룹 153"/>
            <p:cNvGrpSpPr/>
            <p:nvPr/>
          </p:nvGrpSpPr>
          <p:grpSpPr>
            <a:xfrm rot="18307766">
              <a:off x="4028294" y="1500609"/>
              <a:ext cx="1302991" cy="2868632"/>
              <a:chOff x="6300192" y="768600"/>
              <a:chExt cx="1634480" cy="3380479"/>
            </a:xfrm>
          </p:grpSpPr>
          <p:grpSp>
            <p:nvGrpSpPr>
              <p:cNvPr id="155" name="그룹 15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66" name="이등변 삼각형 16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7" name="이등변 삼각형 16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68" name="이등변 삼각형 16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56" name="그룹 15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64" name="타원 16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5" name="타원 16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7" name="그룹 15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62" name="순서도: 지연 16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3" name="순서도: 지연 16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58" name="그룹 15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59" name="타원 15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0" name="타원 15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61" name="타원 16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69" name="그룹 168"/>
            <p:cNvGrpSpPr/>
            <p:nvPr/>
          </p:nvGrpSpPr>
          <p:grpSpPr>
            <a:xfrm rot="3420074">
              <a:off x="6909980" y="1459215"/>
              <a:ext cx="1302991" cy="2868632"/>
              <a:chOff x="6300192" y="768600"/>
              <a:chExt cx="1634480" cy="3380479"/>
            </a:xfrm>
          </p:grpSpPr>
          <p:grpSp>
            <p:nvGrpSpPr>
              <p:cNvPr id="170" name="그룹 169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81" name="이등변 삼각형 180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2" name="이등변 삼각형 181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83" name="이등변 삼각형 182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71" name="그룹 170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79" name="타원 178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80" name="타원 179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2" name="그룹 171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77" name="순서도: 지연 176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8" name="순서도: 지연 177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73" name="그룹 172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74" name="타원 173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5" name="타원 174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76" name="타원 175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  <p:grpSp>
          <p:nvGrpSpPr>
            <p:cNvPr id="184" name="그룹 183"/>
            <p:cNvGrpSpPr/>
            <p:nvPr/>
          </p:nvGrpSpPr>
          <p:grpSpPr>
            <a:xfrm rot="7013989">
              <a:off x="7006552" y="3133200"/>
              <a:ext cx="1302991" cy="2868632"/>
              <a:chOff x="6300192" y="768600"/>
              <a:chExt cx="1634480" cy="3380479"/>
            </a:xfrm>
          </p:grpSpPr>
          <p:grpSp>
            <p:nvGrpSpPr>
              <p:cNvPr id="185" name="그룹 184"/>
              <p:cNvGrpSpPr/>
              <p:nvPr/>
            </p:nvGrpSpPr>
            <p:grpSpPr>
              <a:xfrm>
                <a:off x="6740624" y="768600"/>
                <a:ext cx="783704" cy="692012"/>
                <a:chOff x="3788296" y="1824578"/>
                <a:chExt cx="783704" cy="692012"/>
              </a:xfrm>
            </p:grpSpPr>
            <p:sp>
              <p:nvSpPr>
                <p:cNvPr id="196" name="이등변 삼각형 195"/>
                <p:cNvSpPr/>
                <p:nvPr/>
              </p:nvSpPr>
              <p:spPr>
                <a:xfrm>
                  <a:off x="3995936" y="1824578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7" name="이등변 삼각형 196"/>
                <p:cNvSpPr/>
                <p:nvPr/>
              </p:nvSpPr>
              <p:spPr>
                <a:xfrm>
                  <a:off x="4211960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  <p:sp>
              <p:nvSpPr>
                <p:cNvPr id="198" name="이등변 삼각형 197"/>
                <p:cNvSpPr/>
                <p:nvPr/>
              </p:nvSpPr>
              <p:spPr>
                <a:xfrm>
                  <a:off x="3788296" y="2208312"/>
                  <a:ext cx="360040" cy="308278"/>
                </a:xfrm>
                <a:prstGeom prst="triangl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FF00"/>
                    </a:solidFill>
                  </a:endParaRPr>
                </a:p>
              </p:txBody>
            </p:sp>
          </p:grpSp>
          <p:grpSp>
            <p:nvGrpSpPr>
              <p:cNvPr id="186" name="그룹 185"/>
              <p:cNvGrpSpPr/>
              <p:nvPr/>
            </p:nvGrpSpPr>
            <p:grpSpPr>
              <a:xfrm>
                <a:off x="6516216" y="1580934"/>
                <a:ext cx="1224136" cy="216024"/>
                <a:chOff x="6516216" y="1580934"/>
                <a:chExt cx="1224136" cy="216024"/>
              </a:xfrm>
            </p:grpSpPr>
            <p:sp>
              <p:nvSpPr>
                <p:cNvPr id="194" name="타원 193"/>
                <p:cNvSpPr/>
                <p:nvPr/>
              </p:nvSpPr>
              <p:spPr>
                <a:xfrm>
                  <a:off x="6516216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5" name="타원 194"/>
                <p:cNvSpPr/>
                <p:nvPr/>
              </p:nvSpPr>
              <p:spPr>
                <a:xfrm>
                  <a:off x="7524328" y="1580934"/>
                  <a:ext cx="216024" cy="216024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7" name="그룹 186"/>
              <p:cNvGrpSpPr/>
              <p:nvPr/>
            </p:nvGrpSpPr>
            <p:grpSpPr>
              <a:xfrm>
                <a:off x="6948264" y="3068960"/>
                <a:ext cx="432048" cy="1080119"/>
                <a:chOff x="3995936" y="4365105"/>
                <a:chExt cx="432048" cy="1080119"/>
              </a:xfrm>
            </p:grpSpPr>
            <p:sp>
              <p:nvSpPr>
                <p:cNvPr id="192" name="순서도: 지연 191"/>
                <p:cNvSpPr/>
                <p:nvPr/>
              </p:nvSpPr>
              <p:spPr>
                <a:xfrm rot="5400000">
                  <a:off x="3923928" y="4941168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3" name="순서도: 지연 192"/>
                <p:cNvSpPr/>
                <p:nvPr/>
              </p:nvSpPr>
              <p:spPr>
                <a:xfrm rot="16200000">
                  <a:off x="3923928" y="4437113"/>
                  <a:ext cx="576064" cy="432048"/>
                </a:xfrm>
                <a:prstGeom prst="flowChartDelay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  <p:grpSp>
            <p:nvGrpSpPr>
              <p:cNvPr id="188" name="그룹 187"/>
              <p:cNvGrpSpPr/>
              <p:nvPr/>
            </p:nvGrpSpPr>
            <p:grpSpPr>
              <a:xfrm>
                <a:off x="6300192" y="1940974"/>
                <a:ext cx="1634480" cy="995771"/>
                <a:chOff x="6300192" y="1940974"/>
                <a:chExt cx="1634480" cy="995771"/>
              </a:xfrm>
            </p:grpSpPr>
            <p:sp>
              <p:nvSpPr>
                <p:cNvPr id="189" name="타원 188"/>
                <p:cNvSpPr/>
                <p:nvPr/>
              </p:nvSpPr>
              <p:spPr>
                <a:xfrm>
                  <a:off x="6300192" y="1942697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0" name="타원 189"/>
                <p:cNvSpPr/>
                <p:nvPr/>
              </p:nvSpPr>
              <p:spPr>
                <a:xfrm>
                  <a:off x="7401196" y="194097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  <p:sp>
              <p:nvSpPr>
                <p:cNvPr id="191" name="타원 190"/>
                <p:cNvSpPr/>
                <p:nvPr/>
              </p:nvSpPr>
              <p:spPr>
                <a:xfrm>
                  <a:off x="6832857" y="2420924"/>
                  <a:ext cx="533476" cy="515821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ko-KR" altLang="en-US">
                    <a:solidFill>
                      <a:srgbClr val="FF0066"/>
                    </a:solidFill>
                  </a:endParaRPr>
                </a:p>
              </p:txBody>
            </p:sp>
          </p:grpSp>
        </p:grpSp>
      </p:grpSp>
      <p:sp>
        <p:nvSpPr>
          <p:cNvPr id="202" name="모서리가 둥근 직사각형 201"/>
          <p:cNvSpPr/>
          <p:nvPr/>
        </p:nvSpPr>
        <p:spPr>
          <a:xfrm>
            <a:off x="307800" y="3112110"/>
            <a:ext cx="4664928" cy="3079992"/>
          </a:xfrm>
          <a:prstGeom prst="round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Lesson 11</a:t>
            </a:r>
          </a:p>
          <a:p>
            <a:pPr algn="ctr"/>
            <a:endParaRPr lang="en-US" altLang="ko-KR" sz="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altLang="ko-KR" sz="4000" dirty="0" smtClean="0">
                <a:solidFill>
                  <a:schemeClr val="bg1"/>
                </a:solidFill>
              </a:rPr>
              <a:t>I can’t hear you </a:t>
            </a:r>
            <a:r>
              <a:rPr lang="en-US" altLang="ko-KR" sz="4000" dirty="0" smtClean="0">
                <a:solidFill>
                  <a:srgbClr val="FFFF00"/>
                </a:solidFill>
              </a:rPr>
              <a:t>unless </a:t>
            </a:r>
            <a:r>
              <a:rPr lang="en-US" altLang="ko-KR" sz="4000" dirty="0" smtClean="0">
                <a:solidFill>
                  <a:schemeClr val="bg1"/>
                </a:solidFill>
              </a:rPr>
              <a:t>you speak </a:t>
            </a:r>
          </a:p>
          <a:p>
            <a:pPr algn="ctr"/>
            <a:r>
              <a:rPr lang="en-US" altLang="ko-KR" sz="4000" dirty="0" smtClean="0">
                <a:solidFill>
                  <a:schemeClr val="bg1"/>
                </a:solidFill>
              </a:rPr>
              <a:t>loudly.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101" name="순서도: 지연 100"/>
          <p:cNvSpPr/>
          <p:nvPr/>
        </p:nvSpPr>
        <p:spPr>
          <a:xfrm rot="5400000">
            <a:off x="1128081" y="-136368"/>
            <a:ext cx="2027301" cy="2268252"/>
          </a:xfrm>
          <a:prstGeom prst="flowChartDelay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6" name="TextBox 105"/>
          <p:cNvSpPr txBox="1"/>
          <p:nvPr/>
        </p:nvSpPr>
        <p:spPr>
          <a:xfrm>
            <a:off x="1151618" y="1090336"/>
            <a:ext cx="2124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dirty="0">
                <a:solidFill>
                  <a:schemeClr val="accent2">
                    <a:lumMod val="75000"/>
                  </a:schemeClr>
                </a:solidFill>
              </a:rPr>
              <a:t>진도</a:t>
            </a:r>
            <a:r>
              <a:rPr lang="en-US" altLang="ko-KR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ko-KR" altLang="en-US" sz="3200" dirty="0">
                <a:solidFill>
                  <a:schemeClr val="accent2">
                    <a:lumMod val="75000"/>
                  </a:schemeClr>
                </a:solidFill>
              </a:rPr>
              <a:t>교재</a:t>
            </a:r>
            <a:endParaRPr lang="ko-KR" altLang="en-US" sz="3200" dirty="0"/>
          </a:p>
          <a:p>
            <a:endParaRPr lang="ko-KR" altLang="en-US" sz="3200" dirty="0"/>
          </a:p>
        </p:txBody>
      </p:sp>
      <p:grpSp>
        <p:nvGrpSpPr>
          <p:cNvPr id="107" name="그룹 106"/>
          <p:cNvGrpSpPr/>
          <p:nvPr/>
        </p:nvGrpSpPr>
        <p:grpSpPr>
          <a:xfrm>
            <a:off x="623525" y="126105"/>
            <a:ext cx="1116124" cy="905786"/>
            <a:chOff x="575556" y="158322"/>
            <a:chExt cx="1116124" cy="905786"/>
          </a:xfrm>
        </p:grpSpPr>
        <p:sp>
          <p:nvSpPr>
            <p:cNvPr id="108" name="타원 107"/>
            <p:cNvSpPr/>
            <p:nvPr/>
          </p:nvSpPr>
          <p:spPr>
            <a:xfrm>
              <a:off x="575556" y="158322"/>
              <a:ext cx="900100" cy="905786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 smtClean="0">
                  <a:latin typeface="HY강B" pitchFamily="18" charset="-127"/>
                  <a:ea typeface="HY강B" pitchFamily="18" charset="-127"/>
                </a:rPr>
                <a:t> </a:t>
              </a:r>
              <a:endParaRPr lang="ko-KR" altLang="en-US" sz="2400" dirty="0"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647564" y="332656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dirty="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올</a:t>
              </a:r>
              <a:endPara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971600" y="404664"/>
              <a:ext cx="72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800" smtClean="0">
                  <a:solidFill>
                    <a:schemeClr val="bg1"/>
                  </a:solidFill>
                  <a:latin typeface="HY강B" pitchFamily="18" charset="-127"/>
                  <a:ea typeface="HY강B" pitchFamily="18" charset="-127"/>
                </a:rPr>
                <a:t>댓</a:t>
              </a:r>
              <a:endPara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726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이유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조건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양보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) 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전치사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489650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1</a:t>
            </a: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시간을 나타내는 전치사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1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(1) in</a:t>
            </a:r>
            <a:r>
              <a:rPr lang="en-US" altLang="ko-KR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+</a:t>
            </a:r>
            <a:r>
              <a:rPr lang="ko-KR" altLang="en-US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월</a:t>
            </a:r>
            <a:r>
              <a:rPr lang="en-US" altLang="ko-KR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계절</a:t>
            </a:r>
            <a:r>
              <a:rPr lang="en-US" altLang="ko-KR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해</a:t>
            </a:r>
            <a:r>
              <a:rPr lang="en-US" altLang="ko-KR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年</a:t>
            </a:r>
            <a:r>
              <a:rPr lang="en-US" altLang="ko-KR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), </a:t>
            </a:r>
            <a:r>
              <a:rPr lang="ko-KR" altLang="en-US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아침</a:t>
            </a:r>
            <a:r>
              <a:rPr lang="en-US" altLang="ko-KR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저녁 </a:t>
            </a:r>
            <a:r>
              <a:rPr lang="en-US" altLang="ko-KR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/ at+</a:t>
            </a:r>
            <a:r>
              <a:rPr lang="ko-KR" altLang="en-US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특정 시각 </a:t>
            </a:r>
            <a:r>
              <a:rPr lang="en-US" altLang="ko-KR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/ on+</a:t>
            </a:r>
            <a:r>
              <a:rPr lang="ko-KR" altLang="en-US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날짜</a:t>
            </a:r>
            <a:r>
              <a:rPr lang="en-US" altLang="ko-KR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요일</a:t>
            </a:r>
            <a:r>
              <a:rPr lang="en-US" altLang="ko-KR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100" spc="-15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특정한 날</a:t>
            </a:r>
            <a:endParaRPr lang="en-US" altLang="ko-KR" sz="2100" spc="-150" dirty="0" smtClean="0">
              <a:solidFill>
                <a:prstClr val="black"/>
              </a:solidFill>
              <a:latin typeface="HY강B" pitchFamily="18" charset="-127"/>
              <a:ea typeface="HY강B" pitchFamily="18" charset="-127"/>
            </a:endParaRP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67138" algn="l"/>
              </a:tabLst>
            </a:pP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You’d better get up earlier </a:t>
            </a:r>
            <a:r>
              <a:rPr lang="en-US" altLang="ko-KR" sz="2100" b="1" dirty="0" smtClean="0">
                <a:solidFill>
                  <a:prstClr val="black"/>
                </a:solidFill>
                <a:ea typeface="HY강B" pitchFamily="18" charset="-127"/>
              </a:rPr>
              <a:t>in</a:t>
            </a: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  the morning.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(2)  for / during:  ~</a:t>
            </a:r>
            <a:r>
              <a:rPr lang="ko-KR" altLang="en-US" sz="2100" dirty="0" smtClean="0">
                <a:solidFill>
                  <a:prstClr val="black"/>
                </a:solidFill>
                <a:ea typeface="HY강B" pitchFamily="18" charset="-127"/>
              </a:rPr>
              <a:t>동안에</a:t>
            </a:r>
            <a:endParaRPr lang="en-US" altLang="ko-KR" sz="2100" dirty="0" smtClean="0">
              <a:solidFill>
                <a:prstClr val="black"/>
              </a:solidFill>
              <a:ea typeface="HY강B" pitchFamily="18" charset="-127"/>
            </a:endParaRP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67138" algn="l"/>
              </a:tabLst>
            </a:pP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I’ve been looking  for  you  </a:t>
            </a:r>
            <a:r>
              <a:rPr lang="en-US" altLang="ko-KR" sz="2100" b="1" dirty="0" smtClean="0">
                <a:solidFill>
                  <a:prstClr val="black"/>
                </a:solidFill>
                <a:ea typeface="HY강B" pitchFamily="18" charset="-127"/>
              </a:rPr>
              <a:t>for</a:t>
            </a: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  weeks.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(3)  by / until:  ~</a:t>
            </a:r>
            <a:r>
              <a:rPr lang="ko-KR" altLang="en-US" sz="2100" dirty="0" smtClean="0">
                <a:solidFill>
                  <a:prstClr val="black"/>
                </a:solidFill>
                <a:ea typeface="HY강B" pitchFamily="18" charset="-127"/>
              </a:rPr>
              <a:t>까지</a:t>
            </a:r>
            <a:endParaRPr lang="en-US" altLang="ko-KR" sz="2100" dirty="0" smtClean="0">
              <a:solidFill>
                <a:prstClr val="black"/>
              </a:solidFill>
              <a:ea typeface="HY강B" pitchFamily="18" charset="-127"/>
            </a:endParaRP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67138" algn="l"/>
              </a:tabLst>
            </a:pP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I will be back  </a:t>
            </a:r>
            <a:r>
              <a:rPr lang="en-US" altLang="ko-KR" sz="2100" b="1" dirty="0" smtClean="0">
                <a:solidFill>
                  <a:prstClr val="black"/>
                </a:solidFill>
                <a:ea typeface="HY강B" pitchFamily="18" charset="-127"/>
              </a:rPr>
              <a:t>by</a:t>
            </a: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  10  o’clock  tonight.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5" y="1052736"/>
            <a:ext cx="3816423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전치사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29729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5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이유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조건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양보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) 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전치사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768649" cy="489650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2</a:t>
            </a: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장소</a:t>
            </a:r>
            <a:r>
              <a:rPr lang="ko-KR" altLang="en-US" sz="2600" b="1" dirty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를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나타내는 전치사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1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(1) at + </a:t>
            </a:r>
            <a:r>
              <a:rPr lang="ko-KR" altLang="en-US" sz="21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좁은 장소 </a:t>
            </a:r>
            <a:r>
              <a:rPr lang="en-US" altLang="ko-KR" sz="21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/  in + </a:t>
            </a:r>
            <a:r>
              <a:rPr lang="ko-KR" altLang="en-US" sz="2100" dirty="0" smtClean="0">
                <a:solidFill>
                  <a:prstClr val="black"/>
                </a:solidFill>
                <a:latin typeface="HY강B" pitchFamily="18" charset="-127"/>
                <a:ea typeface="HY강B" pitchFamily="18" charset="-127"/>
              </a:rPr>
              <a:t>넓은 장소</a:t>
            </a:r>
            <a:endParaRPr lang="en-US" altLang="ko-KR" sz="2100" dirty="0" smtClean="0">
              <a:solidFill>
                <a:prstClr val="black"/>
              </a:solidFill>
              <a:latin typeface="HY강B" pitchFamily="18" charset="-127"/>
              <a:ea typeface="HY강B" pitchFamily="18" charset="-127"/>
            </a:endParaRP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67138" algn="l"/>
              </a:tabLst>
            </a:pP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There’s  somebody  </a:t>
            </a:r>
            <a:r>
              <a:rPr lang="en-US" altLang="ko-KR" sz="2100" b="1" dirty="0" smtClean="0">
                <a:solidFill>
                  <a:prstClr val="black"/>
                </a:solidFill>
                <a:ea typeface="HY강B" pitchFamily="18" charset="-127"/>
              </a:rPr>
              <a:t>at </a:t>
            </a: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 the  door.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67138" algn="l"/>
              </a:tabLst>
            </a:pP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My  sister  lives  </a:t>
            </a:r>
            <a:r>
              <a:rPr lang="en-US" altLang="ko-KR" sz="2100" b="1" dirty="0" smtClean="0">
                <a:solidFill>
                  <a:prstClr val="black"/>
                </a:solidFill>
                <a:ea typeface="HY강B" pitchFamily="18" charset="-127"/>
              </a:rPr>
              <a:t>in</a:t>
            </a: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  Canada.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(2) </a:t>
            </a:r>
            <a:r>
              <a:rPr lang="ko-KR" altLang="en-US" sz="2100" dirty="0" smtClean="0">
                <a:solidFill>
                  <a:prstClr val="black"/>
                </a:solidFill>
                <a:ea typeface="HY강B" pitchFamily="18" charset="-127"/>
              </a:rPr>
              <a:t>위</a:t>
            </a: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, </a:t>
            </a:r>
            <a:r>
              <a:rPr lang="ko-KR" altLang="en-US" sz="2100" dirty="0" smtClean="0">
                <a:solidFill>
                  <a:prstClr val="black"/>
                </a:solidFill>
                <a:ea typeface="HY강B" pitchFamily="18" charset="-127"/>
              </a:rPr>
              <a:t>아래를 나타내는 전치사</a:t>
            </a:r>
            <a:endParaRPr lang="en-US" altLang="ko-KR" sz="2100" dirty="0" smtClean="0">
              <a:solidFill>
                <a:prstClr val="black"/>
              </a:solidFill>
              <a:ea typeface="HY강B" pitchFamily="18" charset="-127"/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000" spc="-150" dirty="0" smtClean="0">
                <a:solidFill>
                  <a:prstClr val="black"/>
                </a:solidFill>
                <a:ea typeface="HY강B" pitchFamily="18" charset="-127"/>
              </a:rPr>
              <a:t>•on:  (</a:t>
            </a:r>
            <a:r>
              <a:rPr lang="ko-KR" altLang="en-US" sz="2000" spc="-150" dirty="0" smtClean="0">
                <a:solidFill>
                  <a:prstClr val="black"/>
                </a:solidFill>
                <a:ea typeface="HY강B" pitchFamily="18" charset="-127"/>
              </a:rPr>
              <a:t>표면에 접촉해서</a:t>
            </a:r>
            <a:r>
              <a:rPr lang="en-US" altLang="ko-KR" sz="2000" spc="-150" dirty="0" smtClean="0">
                <a:solidFill>
                  <a:prstClr val="black"/>
                </a:solidFill>
                <a:ea typeface="HY강B" pitchFamily="18" charset="-127"/>
              </a:rPr>
              <a:t>)  ~  </a:t>
            </a:r>
            <a:r>
              <a:rPr lang="ko-KR" altLang="en-US" sz="2000" spc="-150" dirty="0" smtClean="0">
                <a:solidFill>
                  <a:prstClr val="black"/>
                </a:solidFill>
                <a:ea typeface="HY강B" pitchFamily="18" charset="-127"/>
              </a:rPr>
              <a:t>위에  ↔  </a:t>
            </a:r>
            <a:r>
              <a:rPr lang="en-US" altLang="ko-KR" sz="2000" spc="-150" dirty="0" smtClean="0">
                <a:solidFill>
                  <a:prstClr val="black"/>
                </a:solidFill>
                <a:ea typeface="HY강B" pitchFamily="18" charset="-127"/>
              </a:rPr>
              <a:t>beneath:   (</a:t>
            </a:r>
            <a:r>
              <a:rPr lang="ko-KR" altLang="en-US" sz="2000" spc="-150" dirty="0" smtClean="0">
                <a:solidFill>
                  <a:prstClr val="black"/>
                </a:solidFill>
                <a:ea typeface="HY강B" pitchFamily="18" charset="-127"/>
              </a:rPr>
              <a:t>표면에 접촉해서</a:t>
            </a:r>
            <a:r>
              <a:rPr lang="en-US" altLang="ko-KR" sz="2000" spc="-150" dirty="0" smtClean="0">
                <a:solidFill>
                  <a:prstClr val="black"/>
                </a:solidFill>
                <a:ea typeface="HY강B" pitchFamily="18" charset="-127"/>
              </a:rPr>
              <a:t>)   ~  </a:t>
            </a:r>
            <a:r>
              <a:rPr lang="ko-KR" altLang="en-US" sz="2000" spc="-150" dirty="0" smtClean="0">
                <a:solidFill>
                  <a:prstClr val="black"/>
                </a:solidFill>
                <a:ea typeface="HY강B" pitchFamily="18" charset="-127"/>
              </a:rPr>
              <a:t>아래에</a:t>
            </a:r>
            <a:endParaRPr lang="en-US" altLang="ko-KR" sz="2000" spc="-150" dirty="0" smtClean="0">
              <a:solidFill>
                <a:prstClr val="black"/>
              </a:solidFill>
              <a:ea typeface="HY강B" pitchFamily="18" charset="-127"/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000" spc="-150" dirty="0">
                <a:solidFill>
                  <a:prstClr val="black"/>
                </a:solidFill>
                <a:ea typeface="HY강B" pitchFamily="18" charset="-127"/>
              </a:rPr>
              <a:t>• </a:t>
            </a:r>
            <a:r>
              <a:rPr lang="en-US" altLang="ko-KR" sz="2000" spc="-150" dirty="0" smtClean="0">
                <a:solidFill>
                  <a:prstClr val="black"/>
                </a:solidFill>
                <a:ea typeface="HY강B" pitchFamily="18" charset="-127"/>
              </a:rPr>
              <a:t>above:  (</a:t>
            </a:r>
            <a:r>
              <a:rPr lang="ko-KR" altLang="en-US" sz="2000" spc="-150" dirty="0" smtClean="0">
                <a:solidFill>
                  <a:prstClr val="black"/>
                </a:solidFill>
                <a:ea typeface="HY강B" pitchFamily="18" charset="-127"/>
              </a:rPr>
              <a:t>표면에서 떨어져</a:t>
            </a:r>
            <a:r>
              <a:rPr lang="en-US" altLang="ko-KR" sz="2000" spc="-150" dirty="0" smtClean="0">
                <a:solidFill>
                  <a:prstClr val="black"/>
                </a:solidFill>
                <a:ea typeface="HY강B" pitchFamily="18" charset="-127"/>
              </a:rPr>
              <a:t>) ~ </a:t>
            </a:r>
            <a:r>
              <a:rPr lang="ko-KR" altLang="en-US" sz="2000" spc="-150" dirty="0" smtClean="0">
                <a:solidFill>
                  <a:prstClr val="black"/>
                </a:solidFill>
                <a:ea typeface="HY강B" pitchFamily="18" charset="-127"/>
              </a:rPr>
              <a:t>보다 위에↔ </a:t>
            </a:r>
            <a:r>
              <a:rPr lang="en-US" altLang="ko-KR" sz="2000" spc="-150" dirty="0" smtClean="0">
                <a:solidFill>
                  <a:prstClr val="black"/>
                </a:solidFill>
                <a:ea typeface="HY강B" pitchFamily="18" charset="-127"/>
              </a:rPr>
              <a:t>below:  (</a:t>
            </a:r>
            <a:r>
              <a:rPr lang="ko-KR" altLang="en-US" sz="2000" spc="-150" dirty="0" smtClean="0">
                <a:solidFill>
                  <a:prstClr val="black"/>
                </a:solidFill>
                <a:ea typeface="HY강B" pitchFamily="18" charset="-127"/>
              </a:rPr>
              <a:t>표면에서 떨어져</a:t>
            </a:r>
            <a:r>
              <a:rPr lang="en-US" altLang="ko-KR" sz="2000" spc="-150" dirty="0" smtClean="0">
                <a:solidFill>
                  <a:prstClr val="black"/>
                </a:solidFill>
                <a:ea typeface="HY강B" pitchFamily="18" charset="-127"/>
              </a:rPr>
              <a:t>) ~ </a:t>
            </a:r>
            <a:r>
              <a:rPr lang="ko-KR" altLang="en-US" sz="2000" spc="-150" dirty="0" smtClean="0">
                <a:solidFill>
                  <a:prstClr val="black"/>
                </a:solidFill>
                <a:ea typeface="HY강B" pitchFamily="18" charset="-127"/>
              </a:rPr>
              <a:t>보다 아래에</a:t>
            </a:r>
            <a:endParaRPr lang="en-US" altLang="ko-KR" sz="2000" spc="-150" dirty="0" smtClean="0">
              <a:solidFill>
                <a:prstClr val="black"/>
              </a:solidFill>
              <a:ea typeface="HY강B" pitchFamily="18" charset="-127"/>
            </a:endParaRPr>
          </a:p>
          <a:p>
            <a:pPr lvl="0" algn="just">
              <a:lnSpc>
                <a:spcPct val="15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000" spc="-150" dirty="0">
                <a:solidFill>
                  <a:prstClr val="black"/>
                </a:solidFill>
                <a:ea typeface="HY강B" pitchFamily="18" charset="-127"/>
              </a:rPr>
              <a:t>• </a:t>
            </a:r>
            <a:r>
              <a:rPr lang="en-US" altLang="ko-KR" sz="2000" spc="-150" dirty="0" smtClean="0">
                <a:solidFill>
                  <a:prstClr val="black"/>
                </a:solidFill>
                <a:ea typeface="HY강B" pitchFamily="18" charset="-127"/>
              </a:rPr>
              <a:t>over:  (~</a:t>
            </a:r>
            <a:r>
              <a:rPr lang="ko-KR" altLang="en-US" sz="2000" spc="-150" dirty="0" smtClean="0">
                <a:solidFill>
                  <a:prstClr val="black"/>
                </a:solidFill>
                <a:ea typeface="HY강B" pitchFamily="18" charset="-127"/>
              </a:rPr>
              <a:t>와 떨어져서</a:t>
            </a:r>
            <a:r>
              <a:rPr lang="en-US" altLang="ko-KR" sz="2000" spc="-150" dirty="0" smtClean="0">
                <a:solidFill>
                  <a:prstClr val="black"/>
                </a:solidFill>
                <a:ea typeface="HY강B" pitchFamily="18" charset="-127"/>
              </a:rPr>
              <a:t>)  ~  </a:t>
            </a:r>
            <a:r>
              <a:rPr lang="ko-KR" altLang="en-US" sz="2000" spc="-150" dirty="0" smtClean="0">
                <a:solidFill>
                  <a:prstClr val="black"/>
                </a:solidFill>
                <a:ea typeface="HY강B" pitchFamily="18" charset="-127"/>
              </a:rPr>
              <a:t>위에 ↔ </a:t>
            </a:r>
            <a:r>
              <a:rPr lang="en-US" altLang="ko-KR" sz="2000" spc="-150" dirty="0" smtClean="0">
                <a:solidFill>
                  <a:prstClr val="black"/>
                </a:solidFill>
                <a:ea typeface="HY강B" pitchFamily="18" charset="-127"/>
              </a:rPr>
              <a:t>under:  (~</a:t>
            </a:r>
            <a:r>
              <a:rPr lang="ko-KR" altLang="en-US" sz="2000" spc="-150" dirty="0" smtClean="0">
                <a:solidFill>
                  <a:prstClr val="black"/>
                </a:solidFill>
                <a:ea typeface="HY강B" pitchFamily="18" charset="-127"/>
              </a:rPr>
              <a:t>와 떨어져서</a:t>
            </a:r>
            <a:r>
              <a:rPr lang="en-US" altLang="ko-KR" sz="2000" spc="-150" dirty="0" smtClean="0">
                <a:solidFill>
                  <a:prstClr val="black"/>
                </a:solidFill>
                <a:ea typeface="HY강B" pitchFamily="18" charset="-127"/>
              </a:rPr>
              <a:t>)  ~  </a:t>
            </a:r>
            <a:r>
              <a:rPr lang="ko-KR" altLang="en-US" sz="2000" spc="-150" dirty="0" smtClean="0">
                <a:solidFill>
                  <a:prstClr val="black"/>
                </a:solidFill>
                <a:ea typeface="HY강B" pitchFamily="18" charset="-127"/>
              </a:rPr>
              <a:t>아래에</a:t>
            </a:r>
            <a:endParaRPr lang="en-US" altLang="ko-KR" sz="2000" spc="-150" dirty="0" smtClean="0">
              <a:solidFill>
                <a:prstClr val="black"/>
              </a:solidFill>
              <a:ea typeface="HY강B" pitchFamily="18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5" y="1052736"/>
            <a:ext cx="3816423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전치사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29729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0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이유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조건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양보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) 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전치사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순서도: 대체 처리 6"/>
          <p:cNvSpPr/>
          <p:nvPr/>
        </p:nvSpPr>
        <p:spPr>
          <a:xfrm>
            <a:off x="755575" y="1052736"/>
            <a:ext cx="3816423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전치사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29729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619672" y="2348880"/>
            <a:ext cx="6768752" cy="439248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그 밖의 전치사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  <a:p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next to: ~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옆에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across from: ~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맞은편에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between A and B: A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와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B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사이에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in front of: ~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앞</a:t>
            </a:r>
            <a:r>
              <a:rPr lang="ko-KR" altLang="en-US" sz="21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에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by +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교통수단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~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을 타고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with +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도구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~(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도구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로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for +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가격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~(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가격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in +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의복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~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을 입고</a:t>
            </a:r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sz="2100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1" name="오각형 10"/>
          <p:cNvSpPr/>
          <p:nvPr/>
        </p:nvSpPr>
        <p:spPr>
          <a:xfrm>
            <a:off x="951787" y="1916832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41510"/>
            <a:ext cx="9144000" cy="60164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  In </a:t>
            </a:r>
            <a:r>
              <a:rPr lang="en-US" altLang="ko-KR" sz="3000" dirty="0">
                <a:solidFill>
                  <a:schemeClr val="tx1"/>
                </a:solidFill>
              </a:rPr>
              <a:t>the seventeenth century, </a:t>
            </a:r>
            <a:r>
              <a:rPr lang="en-US" altLang="ko-KR" sz="3000" dirty="0" smtClean="0">
                <a:solidFill>
                  <a:schemeClr val="tx1"/>
                </a:solidFill>
              </a:rPr>
              <a:t> people </a:t>
            </a:r>
            <a:r>
              <a:rPr lang="en-US" altLang="ko-KR" sz="3000" dirty="0">
                <a:solidFill>
                  <a:schemeClr val="tx1"/>
                </a:solidFill>
              </a:rPr>
              <a:t>didn’t use </a:t>
            </a:r>
            <a:r>
              <a:rPr lang="en-US" altLang="ko-KR" sz="3000" dirty="0" smtClean="0">
                <a:solidFill>
                  <a:schemeClr val="tx1"/>
                </a:solidFill>
              </a:rPr>
              <a:t>forks  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in America:  they </a:t>
            </a:r>
            <a:r>
              <a:rPr lang="en-US" altLang="ko-KR" sz="3000" dirty="0">
                <a:solidFill>
                  <a:schemeClr val="tx1"/>
                </a:solidFill>
              </a:rPr>
              <a:t>ate </a:t>
            </a:r>
            <a:r>
              <a:rPr lang="en-US" altLang="ko-KR" sz="3000" dirty="0" smtClean="0">
                <a:solidFill>
                  <a:schemeClr val="tx1"/>
                </a:solidFill>
              </a:rPr>
              <a:t> with spoons, knives</a:t>
            </a:r>
            <a:r>
              <a:rPr lang="en-US" altLang="ko-KR" sz="3000" dirty="0">
                <a:solidFill>
                  <a:schemeClr val="tx1"/>
                </a:solidFill>
              </a:rPr>
              <a:t>, and </a:t>
            </a:r>
            <a:r>
              <a:rPr lang="en-US" altLang="ko-KR" sz="3000" dirty="0" smtClean="0">
                <a:solidFill>
                  <a:schemeClr val="tx1"/>
                </a:solidFill>
              </a:rPr>
              <a:t>their fingers</a:t>
            </a:r>
            <a:r>
              <a:rPr lang="en-US" altLang="ko-KR" sz="3000" dirty="0">
                <a:solidFill>
                  <a:schemeClr val="tx1"/>
                </a:solidFill>
              </a:rPr>
              <a:t>. They cleaned their hands </a:t>
            </a:r>
            <a:r>
              <a:rPr lang="en-US" altLang="ko-KR" sz="3000" dirty="0" smtClean="0">
                <a:solidFill>
                  <a:schemeClr val="tx1"/>
                </a:solidFill>
              </a:rPr>
              <a:t> </a:t>
            </a:r>
            <a:r>
              <a:rPr lang="ko-KR" altLang="en-US" sz="3000" dirty="0">
                <a:solidFill>
                  <a:schemeClr val="tx1"/>
                </a:solidFill>
              </a:rPr>
              <a:t>ⓐ</a:t>
            </a:r>
            <a:r>
              <a:rPr lang="en-US" altLang="ko-KR" sz="3000" u="sng" dirty="0" smtClean="0">
                <a:solidFill>
                  <a:schemeClr val="tx1"/>
                </a:solidFill>
              </a:rPr>
              <a:t>with</a:t>
            </a:r>
            <a:r>
              <a:rPr lang="en-US" altLang="ko-KR" sz="3000" dirty="0" smtClean="0">
                <a:solidFill>
                  <a:schemeClr val="tx1"/>
                </a:solidFill>
              </a:rPr>
              <a:t> large </a:t>
            </a:r>
            <a:r>
              <a:rPr lang="en-US" altLang="ko-KR" sz="3000" dirty="0">
                <a:solidFill>
                  <a:schemeClr val="tx1"/>
                </a:solidFill>
              </a:rPr>
              <a:t>cloth napkins. </a:t>
            </a:r>
            <a:r>
              <a:rPr lang="en-US" altLang="ko-KR" sz="3000" dirty="0" smtClean="0">
                <a:solidFill>
                  <a:schemeClr val="tx1"/>
                </a:solidFill>
              </a:rPr>
              <a:t>Salt was </a:t>
            </a:r>
            <a:r>
              <a:rPr lang="en-US" altLang="ko-KR" sz="3000" dirty="0">
                <a:solidFill>
                  <a:schemeClr val="tx1"/>
                </a:solidFill>
              </a:rPr>
              <a:t>on the table, </a:t>
            </a:r>
            <a:r>
              <a:rPr lang="en-US" altLang="ko-KR" sz="3000" dirty="0" smtClean="0">
                <a:solidFill>
                  <a:schemeClr val="tx1"/>
                </a:solidFill>
              </a:rPr>
              <a:t> and </a:t>
            </a:r>
            <a:r>
              <a:rPr lang="en-US" altLang="ko-KR" sz="3000" dirty="0">
                <a:solidFill>
                  <a:schemeClr val="tx1"/>
                </a:solidFill>
              </a:rPr>
              <a:t>people </a:t>
            </a:r>
            <a:r>
              <a:rPr lang="en-US" altLang="ko-KR" sz="3000" dirty="0" smtClean="0">
                <a:solidFill>
                  <a:schemeClr val="tx1"/>
                </a:solidFill>
              </a:rPr>
              <a:t>sprinkled</a:t>
            </a:r>
          </a:p>
          <a:p>
            <a:pPr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it  </a:t>
            </a:r>
            <a:r>
              <a:rPr lang="en-US" altLang="ko-KR" sz="3000" dirty="0">
                <a:solidFill>
                  <a:schemeClr val="tx1"/>
                </a:solidFill>
              </a:rPr>
              <a:t>on their food. Pepper, however, was </a:t>
            </a:r>
            <a:r>
              <a:rPr lang="en-US" altLang="ko-KR" sz="3000" dirty="0" smtClean="0">
                <a:solidFill>
                  <a:schemeClr val="tx1"/>
                </a:solidFill>
              </a:rPr>
              <a:t>something that </a:t>
            </a:r>
            <a:r>
              <a:rPr lang="en-US" altLang="ko-KR" sz="3000" dirty="0">
                <a:solidFill>
                  <a:schemeClr val="tx1"/>
                </a:solidFill>
              </a:rPr>
              <a:t>they used for cooking </a:t>
            </a:r>
            <a:r>
              <a:rPr lang="en-US" altLang="ko-KR" sz="3000" dirty="0" smtClean="0">
                <a:solidFill>
                  <a:schemeClr val="tx1"/>
                </a:solidFill>
              </a:rPr>
              <a:t> but </a:t>
            </a:r>
            <a:r>
              <a:rPr lang="en-US" altLang="ko-KR" sz="3000" dirty="0">
                <a:solidFill>
                  <a:schemeClr val="tx1"/>
                </a:solidFill>
              </a:rPr>
              <a:t>wasn’t on the table. At that time</a:t>
            </a:r>
            <a:r>
              <a:rPr lang="en-US" altLang="ko-KR" sz="3000" dirty="0" smtClean="0">
                <a:solidFill>
                  <a:schemeClr val="tx1"/>
                </a:solidFill>
              </a:rPr>
              <a:t>,  a person’s </a:t>
            </a:r>
            <a:r>
              <a:rPr lang="en-US" altLang="ko-KR" sz="3000" dirty="0">
                <a:solidFill>
                  <a:schemeClr val="tx1"/>
                </a:solidFill>
              </a:rPr>
              <a:t>social standing determined </a:t>
            </a:r>
            <a:r>
              <a:rPr lang="en-US" altLang="ko-KR" sz="3000" dirty="0" smtClean="0">
                <a:solidFill>
                  <a:schemeClr val="tx1"/>
                </a:solidFill>
              </a:rPr>
              <a:t> what </a:t>
            </a:r>
            <a:r>
              <a:rPr lang="en-US" altLang="ko-KR" sz="3000" dirty="0">
                <a:solidFill>
                  <a:schemeClr val="tx1"/>
                </a:solidFill>
              </a:rPr>
              <a:t>he or she </a:t>
            </a:r>
            <a:r>
              <a:rPr lang="en-US" altLang="ko-KR" sz="3000" dirty="0" smtClean="0">
                <a:solidFill>
                  <a:schemeClr val="tx1"/>
                </a:solidFill>
              </a:rPr>
              <a:t>ate.</a:t>
            </a:r>
            <a:endParaRPr lang="en-US" altLang="ko-KR" sz="30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77243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cxnSp>
        <p:nvCxnSpPr>
          <p:cNvPr id="77" name="직선 연결선 76"/>
          <p:cNvCxnSpPr/>
          <p:nvPr/>
        </p:nvCxnSpPr>
        <p:spPr>
          <a:xfrm flipH="1">
            <a:off x="4716016" y="112474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8" name="직선 연결선 77"/>
          <p:cNvCxnSpPr/>
          <p:nvPr/>
        </p:nvCxnSpPr>
        <p:spPr>
          <a:xfrm flipH="1">
            <a:off x="2051720" y="1787670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9" name="직선 연결선 78"/>
          <p:cNvCxnSpPr/>
          <p:nvPr/>
        </p:nvCxnSpPr>
        <p:spPr>
          <a:xfrm flipH="1">
            <a:off x="8604448" y="1124744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0" name="직선 연결선 79"/>
          <p:cNvCxnSpPr/>
          <p:nvPr/>
        </p:nvCxnSpPr>
        <p:spPr>
          <a:xfrm flipH="1">
            <a:off x="3678662" y="1803730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1" name="직선 연결선 80"/>
          <p:cNvCxnSpPr/>
          <p:nvPr/>
        </p:nvCxnSpPr>
        <p:spPr>
          <a:xfrm flipH="1">
            <a:off x="5796136" y="2420888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 flipH="1">
            <a:off x="5148064" y="3140968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3" name="직선 연결선 82"/>
          <p:cNvCxnSpPr/>
          <p:nvPr/>
        </p:nvCxnSpPr>
        <p:spPr>
          <a:xfrm flipH="1">
            <a:off x="395536" y="3861048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4" name="직선 연결선 83"/>
          <p:cNvCxnSpPr/>
          <p:nvPr/>
        </p:nvCxnSpPr>
        <p:spPr>
          <a:xfrm flipH="1">
            <a:off x="3707904" y="4509120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5" name="직선 연결선 84"/>
          <p:cNvCxnSpPr/>
          <p:nvPr/>
        </p:nvCxnSpPr>
        <p:spPr>
          <a:xfrm flipH="1">
            <a:off x="971600" y="5229200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7" name="직선 연결선 86"/>
          <p:cNvCxnSpPr/>
          <p:nvPr/>
        </p:nvCxnSpPr>
        <p:spPr>
          <a:xfrm flipH="1">
            <a:off x="7524328" y="5229200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직선 연결선 87"/>
          <p:cNvCxnSpPr/>
          <p:nvPr/>
        </p:nvCxnSpPr>
        <p:spPr>
          <a:xfrm>
            <a:off x="259904" y="1484784"/>
            <a:ext cx="2796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직선 연결선 88"/>
          <p:cNvCxnSpPr/>
          <p:nvPr/>
        </p:nvCxnSpPr>
        <p:spPr>
          <a:xfrm>
            <a:off x="-73024" y="2188394"/>
            <a:ext cx="54056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직선 연결선 89"/>
          <p:cNvCxnSpPr/>
          <p:nvPr/>
        </p:nvCxnSpPr>
        <p:spPr>
          <a:xfrm>
            <a:off x="3851920" y="2132856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1" name="직선 연결선 90"/>
          <p:cNvCxnSpPr/>
          <p:nvPr/>
        </p:nvCxnSpPr>
        <p:spPr>
          <a:xfrm>
            <a:off x="3059832" y="3501008"/>
            <a:ext cx="4320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2" name="직선 연결선 91"/>
          <p:cNvCxnSpPr/>
          <p:nvPr/>
        </p:nvCxnSpPr>
        <p:spPr>
          <a:xfrm>
            <a:off x="117782" y="4221088"/>
            <a:ext cx="27775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3" name="직선 연결선 92"/>
          <p:cNvCxnSpPr/>
          <p:nvPr/>
        </p:nvCxnSpPr>
        <p:spPr>
          <a:xfrm>
            <a:off x="8388424" y="4221088"/>
            <a:ext cx="6480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4" name="직선 연결선 93"/>
          <p:cNvCxnSpPr/>
          <p:nvPr/>
        </p:nvCxnSpPr>
        <p:spPr>
          <a:xfrm>
            <a:off x="7740352" y="5589240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355976" y="4797152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2">
                    <a:lumMod val="75000"/>
                  </a:schemeClr>
                </a:solidFill>
              </a:rPr>
              <a:t>^</a:t>
            </a:r>
            <a:endParaRPr lang="ko-KR" alt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0" y="218839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In+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넓은 장소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" y="1484784"/>
            <a:ext cx="1403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In+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세기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,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연도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732163" y="2204864"/>
            <a:ext cx="12718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을 가지고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2948305" y="3573016"/>
            <a:ext cx="8316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위에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5496" y="4221088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=salt</a:t>
            </a:r>
            <a:endParaRPr lang="ko-KR" altLang="en-US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7395004" y="4293096"/>
            <a:ext cx="19295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목적격 관계대명사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759552" y="4962654"/>
            <a:ext cx="174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pepper(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주어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 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생략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4572000" y="5610726"/>
            <a:ext cx="4680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err="1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선행사를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포함하는 관계대명사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(= the thing which)</a:t>
            </a:r>
            <a:endParaRPr lang="ko-KR" altLang="en-US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9265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41510"/>
            <a:ext cx="9144000" cy="60164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3000" dirty="0" smtClean="0">
                <a:solidFill>
                  <a:schemeClr val="tx1"/>
                </a:solidFill>
              </a:rPr>
              <a:t>The best food was placed  </a:t>
            </a:r>
            <a:r>
              <a:rPr lang="ko-KR" altLang="en-US" sz="3000" dirty="0">
                <a:solidFill>
                  <a:schemeClr val="tx1"/>
                </a:solidFill>
              </a:rPr>
              <a:t>ⓑ</a:t>
            </a:r>
            <a:r>
              <a:rPr lang="en-US" altLang="ko-KR" sz="3000" u="sng" dirty="0" smtClean="0">
                <a:solidFill>
                  <a:schemeClr val="tx1"/>
                </a:solidFill>
              </a:rPr>
              <a:t>next to</a:t>
            </a:r>
            <a:r>
              <a:rPr lang="ko-KR" altLang="en-US" sz="3000" dirty="0" smtClean="0">
                <a:solidFill>
                  <a:schemeClr val="tx1"/>
                </a:solidFill>
              </a:rPr>
              <a:t> </a:t>
            </a:r>
            <a:r>
              <a:rPr lang="en-US" altLang="ko-KR" sz="3000" dirty="0" smtClean="0">
                <a:solidFill>
                  <a:schemeClr val="tx1"/>
                </a:solidFill>
              </a:rPr>
              <a:t>the most important people. </a:t>
            </a:r>
            <a:r>
              <a:rPr lang="en-US" altLang="ko-KR" sz="3000" spc="-150" dirty="0" smtClean="0">
                <a:solidFill>
                  <a:schemeClr val="tx1"/>
                </a:solidFill>
              </a:rPr>
              <a:t>People didn’t tend to taste  </a:t>
            </a:r>
            <a:r>
              <a:rPr lang="en-US" altLang="ko-KR" sz="3000" dirty="0" smtClean="0">
                <a:solidFill>
                  <a:schemeClr val="tx1"/>
                </a:solidFill>
              </a:rPr>
              <a:t>everything that was on the table. They just ate  what was closest to them.</a:t>
            </a:r>
            <a:endParaRPr lang="en-US" altLang="ko-KR" sz="3000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step1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77243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cxnSp>
        <p:nvCxnSpPr>
          <p:cNvPr id="7" name="직선 연결선 6"/>
          <p:cNvCxnSpPr/>
          <p:nvPr/>
        </p:nvCxnSpPr>
        <p:spPr>
          <a:xfrm flipH="1">
            <a:off x="6012160" y="2492896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H="1">
            <a:off x="7177149" y="1836152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H="1">
            <a:off x="5148064" y="1052736"/>
            <a:ext cx="144016" cy="36004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107504" y="2852936"/>
            <a:ext cx="13681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36512" y="2852936"/>
            <a:ext cx="51845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&lt;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주격 관계대명사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+be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동사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&gt; 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생략 가능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ko-KR" altLang="en-US" sz="1600" b="1" dirty="0" err="1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선행사와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</a:t>
            </a:r>
            <a:r>
              <a:rPr lang="ko-KR" altLang="en-US" sz="1600" b="1" dirty="0" err="1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수일치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  <a:endParaRPr lang="ko-KR" altLang="en-US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6426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41510"/>
            <a:ext cx="9144000" cy="60164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lnSpc>
                <a:spcPct val="140000"/>
              </a:lnSpc>
            </a:pPr>
            <a:r>
              <a:rPr lang="en-US" altLang="ko-KR" sz="2900" dirty="0">
                <a:solidFill>
                  <a:schemeClr val="tx1"/>
                </a:solidFill>
              </a:rPr>
              <a:t>Have you ever felt sad </a:t>
            </a:r>
            <a:r>
              <a:rPr lang="en-US" altLang="ko-KR" sz="2900" b="1" dirty="0">
                <a:solidFill>
                  <a:schemeClr val="tx1"/>
                </a:solidFill>
              </a:rPr>
              <a:t>because </a:t>
            </a:r>
            <a:r>
              <a:rPr lang="en-US" altLang="ko-KR" sz="2900" dirty="0">
                <a:solidFill>
                  <a:schemeClr val="tx1"/>
                </a:solidFill>
              </a:rPr>
              <a:t>you didn’t score any goals in a </a:t>
            </a:r>
            <a:r>
              <a:rPr lang="en-US" altLang="ko-KR" sz="2900" dirty="0" smtClean="0">
                <a:solidFill>
                  <a:schemeClr val="tx1"/>
                </a:solidFill>
              </a:rPr>
              <a:t>soccer game</a:t>
            </a:r>
            <a:r>
              <a:rPr lang="en-US" altLang="ko-KR" sz="2900" dirty="0">
                <a:solidFill>
                  <a:schemeClr val="tx1"/>
                </a:solidFill>
              </a:rPr>
              <a:t>? Or have you ever been disappointed </a:t>
            </a:r>
            <a:r>
              <a:rPr lang="en-US" altLang="ko-KR" sz="2900" b="1" dirty="0">
                <a:solidFill>
                  <a:schemeClr val="tx1"/>
                </a:solidFill>
              </a:rPr>
              <a:t>when </a:t>
            </a:r>
            <a:r>
              <a:rPr lang="en-US" altLang="ko-KR" sz="2900" dirty="0">
                <a:solidFill>
                  <a:schemeClr val="tx1"/>
                </a:solidFill>
              </a:rPr>
              <a:t>you didn’t get as </a:t>
            </a:r>
            <a:r>
              <a:rPr lang="en-US" altLang="ko-KR" sz="2900" dirty="0" smtClean="0">
                <a:solidFill>
                  <a:schemeClr val="tx1"/>
                </a:solidFill>
              </a:rPr>
              <a:t>high</a:t>
            </a:r>
            <a:r>
              <a:rPr lang="ko-KR" altLang="en-US" sz="2900" dirty="0">
                <a:solidFill>
                  <a:schemeClr val="tx1"/>
                </a:solidFill>
              </a:rPr>
              <a:t> </a:t>
            </a:r>
            <a:r>
              <a:rPr lang="en-US" altLang="ko-KR" sz="2900" dirty="0" smtClean="0">
                <a:solidFill>
                  <a:schemeClr val="tx1"/>
                </a:solidFill>
              </a:rPr>
              <a:t>marks </a:t>
            </a:r>
            <a:r>
              <a:rPr lang="en-US" altLang="ko-KR" sz="2900" dirty="0">
                <a:solidFill>
                  <a:schemeClr val="tx1"/>
                </a:solidFill>
              </a:rPr>
              <a:t>as you expected? But you don’t need to be so sad </a:t>
            </a:r>
            <a:r>
              <a:rPr lang="en-US" altLang="ko-KR" sz="2900" dirty="0" smtClean="0">
                <a:solidFill>
                  <a:schemeClr val="tx1"/>
                </a:solidFill>
              </a:rPr>
              <a:t>or disappointed as </a:t>
            </a:r>
            <a:r>
              <a:rPr lang="en-US" altLang="ko-KR" sz="2900" dirty="0">
                <a:solidFill>
                  <a:schemeClr val="tx1"/>
                </a:solidFill>
              </a:rPr>
              <a:t>long as you tried your best. This means </a:t>
            </a:r>
            <a:r>
              <a:rPr lang="en-US" altLang="ko-KR" sz="2900" b="1" dirty="0">
                <a:solidFill>
                  <a:schemeClr val="tx1"/>
                </a:solidFill>
              </a:rPr>
              <a:t>that </a:t>
            </a:r>
            <a:r>
              <a:rPr lang="en-US" altLang="ko-KR" sz="2900" dirty="0" smtClean="0">
                <a:solidFill>
                  <a:schemeClr val="tx1"/>
                </a:solidFill>
              </a:rPr>
              <a:t>it doesn’t </a:t>
            </a:r>
            <a:r>
              <a:rPr lang="en-US" altLang="ko-KR" sz="2900" dirty="0">
                <a:solidFill>
                  <a:schemeClr val="tx1"/>
                </a:solidFill>
              </a:rPr>
              <a:t>matter </a:t>
            </a:r>
            <a:r>
              <a:rPr lang="en-US" altLang="ko-KR" sz="2900" b="1" dirty="0">
                <a:solidFill>
                  <a:schemeClr val="tx1"/>
                </a:solidFill>
              </a:rPr>
              <a:t>if </a:t>
            </a:r>
            <a:r>
              <a:rPr lang="en-US" altLang="ko-KR" sz="2900" dirty="0" smtClean="0">
                <a:solidFill>
                  <a:schemeClr val="tx1"/>
                </a:solidFill>
              </a:rPr>
              <a:t>you failed </a:t>
            </a:r>
            <a:r>
              <a:rPr lang="en-US" altLang="ko-KR" sz="2900" dirty="0">
                <a:solidFill>
                  <a:schemeClr val="tx1"/>
                </a:solidFill>
              </a:rPr>
              <a:t>something as long as you gave your best. So next time you </a:t>
            </a:r>
            <a:r>
              <a:rPr lang="en-US" altLang="ko-KR" sz="2900" dirty="0" smtClean="0">
                <a:solidFill>
                  <a:schemeClr val="tx1"/>
                </a:solidFill>
              </a:rPr>
              <a:t>fail something </a:t>
            </a:r>
            <a:r>
              <a:rPr lang="en-US" altLang="ko-KR" sz="2900" dirty="0">
                <a:solidFill>
                  <a:schemeClr val="tx1"/>
                </a:solidFill>
              </a:rPr>
              <a:t>and feel so sad, ask yourself </a:t>
            </a:r>
            <a:r>
              <a:rPr lang="en-US" altLang="ko-KR" sz="2900" b="1" dirty="0">
                <a:solidFill>
                  <a:schemeClr val="tx1"/>
                </a:solidFill>
              </a:rPr>
              <a:t>if </a:t>
            </a:r>
            <a:r>
              <a:rPr lang="en-US" altLang="ko-KR" sz="2900" dirty="0">
                <a:solidFill>
                  <a:schemeClr val="tx1"/>
                </a:solidFill>
              </a:rPr>
              <a:t>you tried your best. </a:t>
            </a:r>
            <a:r>
              <a:rPr lang="en-US" altLang="ko-KR" sz="2900" b="1" dirty="0">
                <a:solidFill>
                  <a:schemeClr val="tx1"/>
                </a:solidFill>
              </a:rPr>
              <a:t>If </a:t>
            </a:r>
            <a:r>
              <a:rPr lang="en-US" altLang="ko-KR" sz="2900" dirty="0" smtClean="0">
                <a:solidFill>
                  <a:schemeClr val="tx1"/>
                </a:solidFill>
              </a:rPr>
              <a:t>you didn’t</a:t>
            </a:r>
            <a:r>
              <a:rPr lang="en-US" altLang="ko-KR" sz="2900" dirty="0">
                <a:solidFill>
                  <a:schemeClr val="tx1"/>
                </a:solidFill>
              </a:rPr>
              <a:t>, then try to do your best next time.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77243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24328" y="467380"/>
            <a:ext cx="16509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1 </a:t>
            </a:r>
            <a:r>
              <a:rPr lang="ko-KR" altLang="en-US" dirty="0" smtClean="0">
                <a:solidFill>
                  <a:schemeClr val="bg1"/>
                </a:solidFill>
              </a:rPr>
              <a:t>번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107504" y="1412776"/>
            <a:ext cx="31836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4139952" y="1412776"/>
            <a:ext cx="14401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3779912" y="3284984"/>
            <a:ext cx="24482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2352174" y="3933056"/>
            <a:ext cx="164376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107504" y="2708920"/>
            <a:ext cx="20882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8244408" y="2060848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5508104" y="2060848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endCxn id="52" idx="0"/>
          </p:cNvCxnSpPr>
          <p:nvPr/>
        </p:nvCxnSpPr>
        <p:spPr>
          <a:xfrm>
            <a:off x="3491880" y="4507106"/>
            <a:ext cx="343515" cy="201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42720" y="4509120"/>
            <a:ext cx="7848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35496" y="6381328"/>
            <a:ext cx="97416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8100392" y="5733256"/>
            <a:ext cx="2880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>
            <a:off x="4355976" y="5373216"/>
            <a:ext cx="28803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2267744" y="5733256"/>
            <a:ext cx="19442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211960" y="1412776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 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때문에</a:t>
            </a:r>
            <a:endParaRPr lang="en-US" altLang="ko-KR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86091" y="2010326"/>
            <a:ext cx="1786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현재완료 수동태</a:t>
            </a:r>
            <a:endParaRPr lang="en-US" altLang="ko-KR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563888" y="3306470"/>
            <a:ext cx="2995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할 필요가 없다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(=don’t have to)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953053" y="1412776"/>
            <a:ext cx="16747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현재완료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경험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</a:p>
        </p:txBody>
      </p:sp>
      <p:cxnSp>
        <p:nvCxnSpPr>
          <p:cNvPr id="37" name="직선 연결선 36"/>
          <p:cNvCxnSpPr/>
          <p:nvPr/>
        </p:nvCxnSpPr>
        <p:spPr>
          <a:xfrm flipV="1">
            <a:off x="5940152" y="2239770"/>
            <a:ext cx="387336" cy="566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>
            <a:off x="145560" y="2924944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flipV="1">
            <a:off x="1009656" y="2708920"/>
            <a:ext cx="0" cy="2160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8244408" y="2204864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flipV="1">
            <a:off x="5940152" y="2060848"/>
            <a:ext cx="0" cy="18458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413523" y="3933056"/>
            <a:ext cx="1654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하는 한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조건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  <a:endParaRPr lang="en-US" altLang="ko-KR" sz="1600" b="1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3955" y="4509120"/>
            <a:ext cx="2995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명사절 접속사</a:t>
            </a:r>
            <a:endParaRPr lang="en-US" altLang="ko-KR" sz="1600" b="1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458829" y="4509120"/>
            <a:ext cx="753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조건</a:t>
            </a:r>
            <a:endParaRPr lang="en-US" altLang="ko-KR" sz="1600" b="1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26197" y="5754742"/>
            <a:ext cx="58739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명령문은 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you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가 의미상 주어이므로 목적어는 재귀대명사 이용</a:t>
            </a:r>
            <a:endParaRPr lang="en-US" altLang="ko-KR" sz="1600" b="1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954962" y="5034662"/>
            <a:ext cx="1265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목적어 역할</a:t>
            </a:r>
            <a:endParaRPr lang="en-US" altLang="ko-KR" sz="1600" b="1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956376" y="5805264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조</a:t>
            </a:r>
            <a:r>
              <a:rPr lang="ko-KR" altLang="en-US" sz="1600" b="1" dirty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건</a:t>
            </a:r>
            <a:endParaRPr lang="en-US" altLang="ko-KR" sz="1600" b="1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4951" y="6381328"/>
            <a:ext cx="2995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didn’t try your best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ea typeface="HY강B" panose="02030600000101010101" pitchFamily="18" charset="-127"/>
              </a:rPr>
              <a:t>를 대신함</a:t>
            </a:r>
            <a:endParaRPr lang="en-US" altLang="ko-KR" sz="1600" b="1" dirty="0" smtClean="0">
              <a:solidFill>
                <a:schemeClr val="accent5">
                  <a:lumMod val="75000"/>
                </a:schemeClr>
              </a:solidFill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1394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841510"/>
            <a:ext cx="9144000" cy="601649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just">
              <a:lnSpc>
                <a:spcPct val="140000"/>
              </a:lnSpc>
            </a:pPr>
            <a:r>
              <a:rPr lang="en-US" altLang="ko-KR" sz="2900" dirty="0">
                <a:solidFill>
                  <a:schemeClr val="tx1"/>
                </a:solidFill>
              </a:rPr>
              <a:t>A cat has about twenty-four whiskers, twelve on each side of its </a:t>
            </a:r>
            <a:r>
              <a:rPr lang="en-US" altLang="ko-KR" sz="2900" dirty="0" smtClean="0">
                <a:solidFill>
                  <a:schemeClr val="tx1"/>
                </a:solidFill>
              </a:rPr>
              <a:t>nose. Whiskers </a:t>
            </a:r>
            <a:r>
              <a:rPr lang="en-US" altLang="ko-KR" sz="2900" dirty="0">
                <a:solidFill>
                  <a:schemeClr val="tx1"/>
                </a:solidFill>
              </a:rPr>
              <a:t>are twice as thick as ordinary hairs and have more </a:t>
            </a:r>
            <a:r>
              <a:rPr lang="en-US" altLang="ko-KR" sz="2900" dirty="0" smtClean="0">
                <a:solidFill>
                  <a:schemeClr val="tx1"/>
                </a:solidFill>
              </a:rPr>
              <a:t>nerve endings </a:t>
            </a:r>
            <a:r>
              <a:rPr lang="en-US" altLang="ko-KR" sz="2900" dirty="0">
                <a:solidFill>
                  <a:schemeClr val="tx1"/>
                </a:solidFill>
              </a:rPr>
              <a:t>than others. This means whiskers are sensitive to the air </a:t>
            </a:r>
            <a:r>
              <a:rPr lang="en-US" altLang="ko-KR" sz="2900" dirty="0" smtClean="0">
                <a:solidFill>
                  <a:schemeClr val="tx1"/>
                </a:solidFill>
              </a:rPr>
              <a:t>and things </a:t>
            </a:r>
            <a:r>
              <a:rPr lang="en-US" altLang="ko-KR" sz="2900" dirty="0">
                <a:solidFill>
                  <a:schemeClr val="tx1"/>
                </a:solidFill>
              </a:rPr>
              <a:t>they touch, </a:t>
            </a:r>
            <a:r>
              <a:rPr lang="en-US" altLang="ko-KR" sz="2900" b="1" dirty="0">
                <a:solidFill>
                  <a:schemeClr val="tx1"/>
                </a:solidFill>
              </a:rPr>
              <a:t>so </a:t>
            </a:r>
            <a:r>
              <a:rPr lang="en-US" altLang="ko-KR" sz="2900" dirty="0">
                <a:solidFill>
                  <a:schemeClr val="tx1"/>
                </a:solidFill>
              </a:rPr>
              <a:t>they help cats feel their way around. </a:t>
            </a:r>
            <a:endParaRPr lang="en-US" altLang="ko-KR" sz="2900" dirty="0" smtClean="0">
              <a:solidFill>
                <a:schemeClr val="tx1"/>
              </a:solidFill>
            </a:endParaRPr>
          </a:p>
          <a:p>
            <a:pPr algn="just">
              <a:lnSpc>
                <a:spcPct val="140000"/>
              </a:lnSpc>
            </a:pPr>
            <a:r>
              <a:rPr lang="en-US" altLang="ko-KR" sz="2900" dirty="0" smtClean="0">
                <a:solidFill>
                  <a:schemeClr val="tx1"/>
                </a:solidFill>
              </a:rPr>
              <a:t>Because of this</a:t>
            </a:r>
            <a:r>
              <a:rPr lang="en-US" altLang="ko-KR" sz="2900" dirty="0">
                <a:solidFill>
                  <a:schemeClr val="tx1"/>
                </a:solidFill>
              </a:rPr>
              <a:t>, cats can sense the size and shape of an object without looking at </a:t>
            </a:r>
            <a:r>
              <a:rPr lang="en-US" altLang="ko-KR" sz="2900" dirty="0" smtClean="0">
                <a:solidFill>
                  <a:schemeClr val="tx1"/>
                </a:solidFill>
              </a:rPr>
              <a:t>it. So </a:t>
            </a:r>
            <a:r>
              <a:rPr lang="en-US" altLang="ko-KR" sz="2900" dirty="0">
                <a:solidFill>
                  <a:schemeClr val="tx1"/>
                </a:solidFill>
              </a:rPr>
              <a:t>don’t ever cut a cat’s whiskers or wash them, </a:t>
            </a:r>
            <a:r>
              <a:rPr lang="en-US" altLang="ko-KR" sz="2900" b="1" dirty="0">
                <a:solidFill>
                  <a:schemeClr val="tx1"/>
                </a:solidFill>
              </a:rPr>
              <a:t>as </a:t>
            </a:r>
            <a:r>
              <a:rPr lang="en-US" altLang="ko-KR" sz="2900" dirty="0">
                <a:solidFill>
                  <a:schemeClr val="tx1"/>
                </a:solidFill>
              </a:rPr>
              <a:t>any damage to </a:t>
            </a:r>
            <a:r>
              <a:rPr lang="en-US" altLang="ko-KR" sz="2900" dirty="0" smtClean="0">
                <a:solidFill>
                  <a:schemeClr val="tx1"/>
                </a:solidFill>
              </a:rPr>
              <a:t>a cat’s </a:t>
            </a:r>
            <a:r>
              <a:rPr lang="en-US" altLang="ko-KR" sz="2900" dirty="0">
                <a:solidFill>
                  <a:schemeClr val="tx1"/>
                </a:solidFill>
              </a:rPr>
              <a:t>whiskers will make your cat feel uncomfortable.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Reading   step2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77243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24328" y="467380"/>
            <a:ext cx="165092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2</a:t>
            </a:r>
            <a:r>
              <a:rPr lang="en-US" altLang="ko-KR" dirty="0" smtClean="0">
                <a:solidFill>
                  <a:schemeClr val="bg1"/>
                </a:solidFill>
              </a:rPr>
              <a:t> </a:t>
            </a:r>
            <a:r>
              <a:rPr lang="ko-KR" altLang="en-US" dirty="0" smtClean="0">
                <a:solidFill>
                  <a:schemeClr val="bg1"/>
                </a:solidFill>
              </a:rPr>
              <a:t>번</a:t>
            </a:r>
            <a:endParaRPr lang="ko-KR" altLang="en-US" dirty="0">
              <a:solidFill>
                <a:schemeClr val="bg1"/>
              </a:solidFill>
            </a:endParaRPr>
          </a:p>
        </p:txBody>
      </p:sp>
      <p:cxnSp>
        <p:nvCxnSpPr>
          <p:cNvPr id="7" name="직선 연결선 6"/>
          <p:cNvCxnSpPr/>
          <p:nvPr/>
        </p:nvCxnSpPr>
        <p:spPr>
          <a:xfrm>
            <a:off x="1835696" y="1412776"/>
            <a:ext cx="108012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4932040" y="2060848"/>
            <a:ext cx="27363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7092280" y="2708920"/>
            <a:ext cx="11521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2339752" y="3861048"/>
            <a:ext cx="223224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107504" y="4509120"/>
            <a:ext cx="17281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1331640" y="5157192"/>
            <a:ext cx="24482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4427984" y="5733256"/>
            <a:ext cx="50405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2267744" y="6381328"/>
            <a:ext cx="29523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115616" y="3090446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2">
                    <a:lumMod val="75000"/>
                  </a:schemeClr>
                </a:solidFill>
              </a:rPr>
              <a:t>^</a:t>
            </a:r>
            <a:endParaRPr lang="ko-KR" alt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72400" y="314096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accent2">
                    <a:lumMod val="75000"/>
                  </a:schemeClr>
                </a:solidFill>
              </a:rPr>
              <a:t>^</a:t>
            </a:r>
            <a:endParaRPr lang="ko-KR" altLang="en-US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87090" y="1412776"/>
            <a:ext cx="1344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대략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전치사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  <a:endParaRPr lang="ko-KR" altLang="en-US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09252" y="2060848"/>
            <a:ext cx="4023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배수사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+as+</a:t>
            </a:r>
            <a:r>
              <a:rPr lang="ko-KR" altLang="en-US" sz="1600" b="1" dirty="0" err="1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원급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+as: ~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보다 몇 배 더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…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한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04409" y="2708920"/>
            <a:ext cx="12840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other hairs</a:t>
            </a:r>
            <a:endParaRPr lang="ko-KR" altLang="en-US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1510" y="3212976"/>
            <a:ext cx="2412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명사절 접속사 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that 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생략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76256" y="3284984"/>
            <a:ext cx="24837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목적격 관계대명사 생략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79712" y="3907795"/>
            <a:ext cx="30603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err="1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heip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목적어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동사원형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(to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부정사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  <a:endParaRPr lang="ko-KR" altLang="en-US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75779" y="4509120"/>
            <a:ext cx="1127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~ 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때문에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835696" y="5157192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전치사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동명사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201553" y="5733256"/>
            <a:ext cx="33146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이유를 나타내는 접속사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(~ 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때문에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  <a:endParaRPr lang="ko-KR" altLang="en-US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051720" y="6381328"/>
            <a:ext cx="3519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make+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목적어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+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목적격보어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(</a:t>
            </a:r>
            <a:r>
              <a:rPr lang="ko-KR" altLang="en-US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동사원형</a:t>
            </a:r>
            <a:r>
              <a:rPr lang="en-US" altLang="ko-KR" sz="1600" b="1" dirty="0" smtClean="0">
                <a:solidFill>
                  <a:schemeClr val="accent5">
                    <a:lumMod val="75000"/>
                  </a:schemeClr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)</a:t>
            </a:r>
            <a:endParaRPr lang="ko-KR" altLang="en-US" sz="1600" b="1" dirty="0" smtClean="0">
              <a:solidFill>
                <a:schemeClr val="accent5">
                  <a:lumMod val="75000"/>
                </a:schemeClr>
              </a:solidFill>
              <a:latin typeface="HY강B" panose="02030600000101010101" pitchFamily="18" charset="-127"/>
              <a:ea typeface="HY강B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61543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11560" y="1973733"/>
            <a:ext cx="7632848" cy="4373439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  Could you give me a ride to the bus stop 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    on your way home?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 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Sure, I’d be glad to.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tx1"/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    But I’m leaving in five minutes.</a:t>
            </a:r>
            <a:endParaRPr lang="en-US" altLang="ko-KR" sz="2800" dirty="0">
              <a:solidFill>
                <a:schemeClr val="tx1"/>
              </a:solidFill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 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Oh, that’s perfect! </a:t>
            </a:r>
            <a:r>
              <a:rPr lang="en-US" altLang="ko-KR" sz="2800" dirty="0" smtClean="0">
                <a:solidFill>
                  <a:srgbClr val="002060"/>
                </a:solidFill>
                <a:ea typeface="HY강B" pitchFamily="18" charset="-127"/>
              </a:rPr>
              <a:t>Thank you so much.</a:t>
            </a:r>
          </a:p>
          <a:p>
            <a:pPr marL="450850" indent="-450850" algn="just">
              <a:lnSpc>
                <a:spcPct val="150000"/>
              </a:lnSpc>
            </a:pPr>
            <a:r>
              <a:rPr lang="en-US" altLang="ko-KR" sz="2800" dirty="0">
                <a:solidFill>
                  <a:srgbClr val="EEECE1">
                    <a:lumMod val="50000"/>
                  </a:srgbClr>
                </a:solidFill>
                <a:ea typeface="HY강B" pitchFamily="18" charset="-127"/>
              </a:rPr>
              <a:t>B </a:t>
            </a:r>
            <a:r>
              <a:rPr lang="en-US" altLang="ko-KR" sz="2800" dirty="0" smtClean="0">
                <a:solidFill>
                  <a:srgbClr val="002060"/>
                </a:solidFill>
                <a:ea typeface="HY강B" pitchFamily="18" charset="-127"/>
              </a:rPr>
              <a:t>	Don’t mention it!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I’m going that way, anyway.</a:t>
            </a:r>
          </a:p>
          <a:p>
            <a:pPr algn="just">
              <a:lnSpc>
                <a:spcPct val="150000"/>
              </a:lnSpc>
            </a:pPr>
            <a:endParaRPr lang="ko-KR" altLang="en-US" sz="2800" dirty="0">
              <a:solidFill>
                <a:schemeClr val="tx1"/>
              </a:solidFill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971600" y="1325660"/>
            <a:ext cx="423127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감사하기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456749" y="1279887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765" y="131694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1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3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9512" y="1199646"/>
            <a:ext cx="4032448" cy="5253690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600" b="1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en-US" altLang="ko-KR" sz="26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감사하기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Thanks (a lot). / 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   Thank you (very much).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 appreciate your help.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 don’t know how to thank you.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I’m grateful to you for your help.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It’s very kind of you to invite me.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1</a:t>
            </a:r>
            <a:endParaRPr lang="en-US" altLang="ko-KR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4427984" y="1196752"/>
            <a:ext cx="4536504" cy="5256584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en-US" altLang="ko-KR" sz="2400" dirty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응답하기</a:t>
            </a:r>
            <a:endParaRPr lang="en-US" altLang="ko-KR" sz="26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Don’t mention it. / You’re welcome.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Not at all. / It’s nothing.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My pleasure. / Anytime.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I’m glad to help you.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No problem.</a:t>
            </a:r>
          </a:p>
          <a:p>
            <a:pPr algn="just">
              <a:lnSpc>
                <a:spcPct val="150000"/>
              </a:lnSpc>
            </a:pPr>
            <a:endParaRPr lang="en-US" altLang="ko-KR" sz="2600" b="1" dirty="0" smtClean="0">
              <a:solidFill>
                <a:schemeClr val="tx1"/>
              </a:solidFill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817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635177" y="1934723"/>
            <a:ext cx="7632848" cy="4176465"/>
          </a:xfrm>
          <a:prstGeom prst="rect">
            <a:avLst/>
          </a:prstGeom>
          <a:solidFill>
            <a:schemeClr val="accent5">
              <a:lumMod val="40000"/>
              <a:lumOff val="60000"/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en-US" altLang="ko-KR" sz="2800" b="1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</a:t>
            </a: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Have you ever been to London?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  </a:t>
            </a:r>
            <a:r>
              <a:rPr lang="en-US" altLang="ko-KR" sz="2800" dirty="0" smtClean="0">
                <a:solidFill>
                  <a:srgbClr val="002060"/>
                </a:solidFill>
                <a:ea typeface="HY강B" pitchFamily="18" charset="-127"/>
              </a:rPr>
              <a:t>I beg your pardon?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Have you ever been to London?</a:t>
            </a:r>
            <a:endParaRPr lang="en-US" altLang="ko-KR" sz="2800" dirty="0">
              <a:solidFill>
                <a:schemeClr val="tx1"/>
              </a:solidFill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800" dirty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B</a:t>
            </a: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Oh, I was born in London.</a:t>
            </a:r>
          </a:p>
          <a:p>
            <a:pPr algn="just">
              <a:lnSpc>
                <a:spcPct val="150000"/>
              </a:lnSpc>
            </a:pPr>
            <a:r>
              <a:rPr lang="en-US" altLang="ko-KR" sz="2800" dirty="0" smtClean="0">
                <a:solidFill>
                  <a:schemeClr val="bg2">
                    <a:lumMod val="50000"/>
                  </a:schemeClr>
                </a:solidFill>
                <a:ea typeface="HY강B" pitchFamily="18" charset="-127"/>
              </a:rPr>
              <a:t>A  </a:t>
            </a:r>
            <a:r>
              <a:rPr lang="en-US" altLang="ko-KR" sz="2800" dirty="0" smtClean="0">
                <a:solidFill>
                  <a:schemeClr val="tx1"/>
                </a:solidFill>
                <a:ea typeface="HY강B" pitchFamily="18" charset="-127"/>
              </a:rPr>
              <a:t>Were you? What a surprise!</a:t>
            </a:r>
            <a:endParaRPr lang="en-US" altLang="ko-KR" sz="2800" dirty="0">
              <a:solidFill>
                <a:schemeClr val="tx1"/>
              </a:solidFill>
              <a:ea typeface="HY강B" pitchFamily="18" charset="-127"/>
            </a:endParaRPr>
          </a:p>
        </p:txBody>
      </p:sp>
      <p:sp>
        <p:nvSpPr>
          <p:cNvPr id="5" name="순서도: 대체 처리 4"/>
          <p:cNvSpPr/>
          <p:nvPr/>
        </p:nvSpPr>
        <p:spPr>
          <a:xfrm>
            <a:off x="971600" y="1325660"/>
            <a:ext cx="4124856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되묻</a:t>
            </a:r>
            <a:r>
              <a:rPr lang="ko-KR" altLang="en-US" sz="24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기</a:t>
            </a:r>
          </a:p>
        </p:txBody>
      </p:sp>
      <p:sp>
        <p:nvSpPr>
          <p:cNvPr id="6" name="눈물 방울 5"/>
          <p:cNvSpPr/>
          <p:nvPr/>
        </p:nvSpPr>
        <p:spPr>
          <a:xfrm rot="16200000">
            <a:off x="491161" y="1279887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177" y="1316949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2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83568" y="764704"/>
            <a:ext cx="7380312" cy="381642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06563" indent="-1706563" algn="just">
              <a:tabLst>
                <a:tab pos="1882775" algn="l"/>
              </a:tabLst>
            </a:pPr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Grammar</a:t>
            </a:r>
            <a:r>
              <a:rPr lang="ko-KR" altLang="en-US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30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3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명사절 접속사</a:t>
            </a:r>
            <a:endParaRPr lang="en-US" altLang="ko-KR" sz="3000" b="1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marL="1882775" indent="-1882775" algn="just"/>
            <a:r>
              <a:rPr lang="en-US" altLang="ko-KR" sz="3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3000" b="1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3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/</a:t>
            </a:r>
            <a:r>
              <a:rPr lang="ko-KR" altLang="en-US" sz="3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3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3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시간</a:t>
            </a:r>
            <a:r>
              <a:rPr lang="en-US" altLang="ko-KR" sz="30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)</a:t>
            </a:r>
          </a:p>
          <a:p>
            <a:pPr marL="1882775" indent="-1882775" algn="just">
              <a:tabLst>
                <a:tab pos="1882775" algn="l"/>
              </a:tabLst>
            </a:pP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명사절 접속사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	</a:t>
            </a:r>
          </a:p>
          <a:p>
            <a:pPr marL="1787525" indent="-1787525" algn="just"/>
            <a:r>
              <a:rPr lang="en-US" altLang="ko-KR" sz="2800" b="1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B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시간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)</a:t>
            </a:r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	       </a:t>
            </a:r>
          </a:p>
          <a:p>
            <a:pPr marL="1882775" indent="-1882775" algn="just"/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              </a:t>
            </a:r>
            <a:r>
              <a:rPr lang="en-US" altLang="ko-KR" sz="30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3000" b="1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3000" b="1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3000" b="1" spc="-15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이유</a:t>
            </a:r>
            <a:r>
              <a:rPr lang="en-US" altLang="ko-KR" sz="3000" b="1" spc="-15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3000" b="1" spc="-15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조건</a:t>
            </a:r>
            <a:r>
              <a:rPr lang="en-US" altLang="ko-KR" sz="3000" b="1" spc="-15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3000" b="1" spc="-15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양보</a:t>
            </a:r>
            <a:r>
              <a:rPr lang="en-US" altLang="ko-KR" sz="3000" b="1" spc="-15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) </a:t>
            </a:r>
            <a:endParaRPr lang="en-US" altLang="ko-KR" sz="3000" b="1" spc="-15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marL="1882775" indent="-1882775" algn="just">
              <a:tabLst>
                <a:tab pos="2060575" algn="l"/>
              </a:tabLst>
            </a:pPr>
            <a:r>
              <a:rPr lang="en-US" altLang="ko-KR" sz="3000" b="1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       / </a:t>
            </a:r>
            <a:r>
              <a:rPr lang="ko-KR" altLang="en-US" sz="3000" b="1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전치사</a:t>
            </a:r>
            <a:endParaRPr lang="en-US" altLang="ko-KR" sz="3000" b="1" spc="-15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marL="1882775" indent="-1882775" algn="just"/>
            <a:r>
              <a:rPr lang="en-US" altLang="ko-KR" sz="3000" spc="-15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3000" spc="-15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               </a:t>
            </a:r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A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이유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조건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양보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)</a:t>
            </a:r>
            <a:endParaRPr lang="en-US" altLang="ko-KR" sz="28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pPr algn="just"/>
            <a:r>
              <a:rPr lang="en-US" altLang="ko-KR" sz="2800" b="1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	        B</a:t>
            </a:r>
            <a:r>
              <a:rPr lang="en-US" altLang="ko-KR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전치</a:t>
            </a:r>
            <a:r>
              <a: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사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683568" y="5085184"/>
            <a:ext cx="7380312" cy="139046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06563" indent="-1706563"/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Expression 1.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감사하</a:t>
            </a:r>
            <a:r>
              <a: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기</a:t>
            </a:r>
            <a:endParaRPr lang="en-US" altLang="ko-KR" sz="2800" dirty="0" smtClean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sz="2800" dirty="0" smtClean="0">
                <a:solidFill>
                  <a:srgbClr val="FF0066"/>
                </a:solidFill>
                <a:latin typeface="HY강B" pitchFamily="18" charset="-127"/>
                <a:ea typeface="HY강B" pitchFamily="18" charset="-127"/>
              </a:rPr>
              <a:t>              </a:t>
            </a:r>
            <a:r>
              <a:rPr lang="en-US" altLang="ko-KR" sz="2800" dirty="0" smtClean="0">
                <a:solidFill>
                  <a:srgbClr val="92D050"/>
                </a:solidFill>
                <a:latin typeface="HY강B" pitchFamily="18" charset="-127"/>
                <a:ea typeface="HY강B" pitchFamily="18" charset="-127"/>
              </a:rPr>
              <a:t>2. </a:t>
            </a:r>
            <a:r>
              <a:rPr lang="ko-KR" altLang="en-US" sz="28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되묻</a:t>
            </a:r>
            <a:r>
              <a:rPr lang="ko-KR" altLang="en-US" sz="2800" dirty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기</a:t>
            </a:r>
          </a:p>
        </p:txBody>
      </p:sp>
    </p:spTree>
    <p:extLst>
      <p:ext uri="{BB962C8B-B14F-4D97-AF65-F5344CB8AC3E}">
        <p14:creationId xmlns:p14="http://schemas.microsoft.com/office/powerpoint/2010/main" val="36729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6866" y="1147056"/>
            <a:ext cx="8685613" cy="5088078"/>
          </a:xfrm>
          <a:prstGeom prst="rect">
            <a:avLst/>
          </a:prstGeom>
          <a:solidFill>
            <a:srgbClr val="00B050">
              <a:alpha val="1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</a:pPr>
            <a:r>
              <a:rPr lang="ko-KR" altLang="en-US" sz="2400" dirty="0" smtClean="0">
                <a:solidFill>
                  <a:schemeClr val="accent6"/>
                </a:solidFill>
                <a:latin typeface="HY강B" pitchFamily="18" charset="-127"/>
                <a:ea typeface="HY강B" pitchFamily="18" charset="-127"/>
              </a:rPr>
              <a:t>▶</a:t>
            </a:r>
            <a:r>
              <a:rPr lang="ko-KR" altLang="en-US" sz="24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2600" b="1" dirty="0" smtClean="0">
                <a:solidFill>
                  <a:schemeClr val="tx1"/>
                </a:solidFill>
                <a:ea typeface="HY강B" pitchFamily="18" charset="-127"/>
              </a:rPr>
              <a:t>되묻</a:t>
            </a:r>
            <a:r>
              <a:rPr lang="ko-KR" altLang="en-US" sz="2600" b="1" dirty="0">
                <a:solidFill>
                  <a:schemeClr val="tx1"/>
                </a:solidFill>
                <a:ea typeface="HY강B" pitchFamily="18" charset="-127"/>
              </a:rPr>
              <a:t>기</a:t>
            </a:r>
            <a:endParaRPr lang="en-US" altLang="ko-KR" sz="2600" b="1" dirty="0" smtClean="0">
              <a:solidFill>
                <a:schemeClr val="tx1"/>
              </a:solidFill>
              <a:ea typeface="HY강B" pitchFamily="18" charset="-127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 beg your pardon?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Pardon? / Pardon me?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Can[Could] you say that again?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What was that again?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What did you say?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Excuse me? / I’m sorry?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 Expression 2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924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5157156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1. </a:t>
            </a:r>
            <a:r>
              <a:rPr lang="ko-KR" altLang="en-US" sz="2600" b="1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접속사 </a:t>
            </a:r>
            <a:r>
              <a:rPr lang="en-US" altLang="ko-KR" sz="2600" b="1" dirty="0" smtClean="0">
                <a:solidFill>
                  <a:srgbClr val="002060"/>
                </a:solidFill>
                <a:latin typeface="HY강B" pitchFamily="18" charset="-127"/>
                <a:ea typeface="HY강B" pitchFamily="18" charset="-127"/>
              </a:rPr>
              <a:t>that</a:t>
            </a:r>
          </a:p>
          <a:p>
            <a:pPr algn="just">
              <a:lnSpc>
                <a:spcPct val="150000"/>
              </a:lnSpc>
            </a:pP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명사절을 이끌어 문장에서 주어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보어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목적어 역할을 한다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(1)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주어 역할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문장의 주어 역할을 하며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가주어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it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을 사용하여 나타낼 수 있다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That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10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Sumin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won the tennis match is true.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  →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It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is true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that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sz="2100" dirty="0" err="1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Sumin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won the tennis match.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That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I like clothes is true.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(2)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보어 역할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주어를 보충 설명해준다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The new is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that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the famous singer will come to our school.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My dream is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that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our team will win the game.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명사절 접속사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1.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명사절 접속사 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시간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눈물 방울 2"/>
          <p:cNvSpPr/>
          <p:nvPr/>
        </p:nvSpPr>
        <p:spPr>
          <a:xfrm rot="16200000">
            <a:off x="29729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순서도: 대체 처리 7"/>
          <p:cNvSpPr/>
          <p:nvPr/>
        </p:nvSpPr>
        <p:spPr>
          <a:xfrm>
            <a:off x="284175" y="1700844"/>
            <a:ext cx="8608305" cy="2448236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(3)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목적어 역할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: 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동사의 목적어 역할을 하며 이때의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that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은 생략 가능하다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We didn’t know (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that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) eye glasses were invented by an Italian.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Justin thinks (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that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) keeping pets teaches us responsibility.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명사절 접속사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1.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명사절 접속사 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시간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3" name="눈물 방울 2"/>
          <p:cNvSpPr/>
          <p:nvPr/>
        </p:nvSpPr>
        <p:spPr>
          <a:xfrm rot="16200000">
            <a:off x="29729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9" name="순서도: 대체 처리 8"/>
          <p:cNvSpPr/>
          <p:nvPr/>
        </p:nvSpPr>
        <p:spPr>
          <a:xfrm>
            <a:off x="1475656" y="4725144"/>
            <a:ext cx="7416824" cy="2016224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&lt;that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의 여러 가지 쓰임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How much is that in Korean money? (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지시대명사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I’d like to buy that green dress. (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지시 형용사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She doesn’t think that Tom is right. (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접속사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Seaweed is a food that comes from the sea. (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관계대명사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)</a:t>
            </a:r>
          </a:p>
        </p:txBody>
      </p:sp>
      <p:sp>
        <p:nvSpPr>
          <p:cNvPr id="10" name="오각형 9"/>
          <p:cNvSpPr/>
          <p:nvPr/>
        </p:nvSpPr>
        <p:spPr>
          <a:xfrm>
            <a:off x="951787" y="4293096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19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1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명사절 접속사 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시간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4824501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2</a:t>
            </a: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접속사 </a:t>
            </a: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if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‘~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인지 아닌지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’ 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의 뜻으로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주로 동사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know, tell, ask 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등의 목적어 역할을 한다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. 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이 때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if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는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whether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와 바꿔 쓸 수 있으며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문장 뒤에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or not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을 쓰기도 한다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Tony doesn’t know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if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</a:t>
            </a:r>
            <a:r>
              <a:rPr lang="en-US" altLang="ko-KR" sz="2100" dirty="0" err="1" smtClean="0">
                <a:solidFill>
                  <a:schemeClr val="tx1"/>
                </a:solidFill>
                <a:ea typeface="HY강B" pitchFamily="18" charset="-127"/>
              </a:rPr>
              <a:t>Sumin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remember his birthday.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Can you look out the window and see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if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he is coming?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 → Can you look out the window and see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whether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he is coming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or not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?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명사절 접속사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312340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0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1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명사절 접속사 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시간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4824501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1. when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과 </a:t>
            </a: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as</a:t>
            </a:r>
            <a:r>
              <a:rPr lang="ko-KR" altLang="en-US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 </a:t>
            </a:r>
            <a:endParaRPr lang="en-US" altLang="ko-KR" sz="2600" b="1" dirty="0" smtClean="0">
              <a:solidFill>
                <a:schemeClr val="tx2">
                  <a:lumMod val="50000"/>
                </a:schemeClr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‘~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할 때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’ 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의 뜻으로 시간이나 때를 나타낼 때 쓰인다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When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you take notes, use your own words.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As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I was going out, the telephone rang.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i="1" dirty="0" smtClean="0">
                <a:solidFill>
                  <a:schemeClr val="tx1"/>
                </a:solidFill>
                <a:ea typeface="HY강B" pitchFamily="18" charset="-127"/>
              </a:rPr>
              <a:t>cf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.  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부사절은 문장 앞이나 뒤에 모두 올 수 있지만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, 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앞에 오는 경우에는 콤마를 찍는다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.</a:t>
            </a:r>
          </a:p>
          <a:p>
            <a:pPr lvl="0" algn="just">
              <a:lnSpc>
                <a:spcPct val="150000"/>
              </a:lnSpc>
            </a:pPr>
            <a:r>
              <a:rPr lang="en-US" altLang="ko-KR" sz="2600" b="1" dirty="0" smtClean="0">
                <a:solidFill>
                  <a:srgbClr val="1F497D">
                    <a:lumMod val="50000"/>
                  </a:srgbClr>
                </a:solidFill>
                <a:latin typeface="HY강B" pitchFamily="18" charset="-127"/>
                <a:ea typeface="HY강B" pitchFamily="18" charset="-127"/>
              </a:rPr>
              <a:t>2. before </a:t>
            </a:r>
            <a:r>
              <a:rPr lang="ko-KR" altLang="en-US" sz="2600" b="1" dirty="0" smtClean="0">
                <a:solidFill>
                  <a:srgbClr val="1F497D">
                    <a:lumMod val="50000"/>
                  </a:srgbClr>
                </a:solidFill>
                <a:latin typeface="HY강B" pitchFamily="18" charset="-127"/>
                <a:ea typeface="HY강B" pitchFamily="18" charset="-127"/>
              </a:rPr>
              <a:t>와 </a:t>
            </a:r>
            <a:r>
              <a:rPr lang="en-US" altLang="ko-KR" sz="2600" b="1" dirty="0" smtClean="0">
                <a:solidFill>
                  <a:srgbClr val="1F497D">
                    <a:lumMod val="50000"/>
                  </a:srgbClr>
                </a:solidFill>
                <a:latin typeface="HY강B" pitchFamily="18" charset="-127"/>
                <a:ea typeface="HY강B" pitchFamily="18" charset="-127"/>
              </a:rPr>
              <a:t>after</a:t>
            </a:r>
            <a:endParaRPr lang="en-US" altLang="ko-KR" sz="2600" b="1" dirty="0">
              <a:solidFill>
                <a:srgbClr val="1F497D">
                  <a:lumMod val="50000"/>
                </a:srgbClr>
              </a:solidFill>
              <a:latin typeface="HY강B" pitchFamily="18" charset="-127"/>
              <a:ea typeface="HY강B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before:  ~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하기 전에  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/  after:  ~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한 후에</a:t>
            </a:r>
            <a:endParaRPr lang="en-US" altLang="ko-KR" sz="2100" dirty="0" smtClean="0">
              <a:solidFill>
                <a:schemeClr val="tx1"/>
              </a:solidFill>
              <a:ea typeface="HY강B" pitchFamily="18" charset="-127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You need to finish your homework </a:t>
            </a:r>
            <a:r>
              <a:rPr lang="en-US" altLang="ko-KR" sz="2100" b="1" dirty="0" smtClean="0">
                <a:solidFill>
                  <a:schemeClr val="tx1"/>
                </a:solidFill>
                <a:ea typeface="HY강B" pitchFamily="18" charset="-127"/>
              </a:rPr>
              <a:t>before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 your mother comes home.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시간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312340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</a:t>
            </a:r>
            <a:r>
              <a:rPr lang="en-US" altLang="ko-K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1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명사절 접속사 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시간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1872173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3</a:t>
            </a: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. Until[till]</a:t>
            </a:r>
          </a:p>
          <a:p>
            <a:pPr algn="just">
              <a:lnSpc>
                <a:spcPct val="150000"/>
              </a:lnSpc>
            </a:pP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‘~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할 때까지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’</a:t>
            </a:r>
            <a:r>
              <a:rPr lang="ko-KR" altLang="en-US" sz="2100" dirty="0" smtClean="0">
                <a:solidFill>
                  <a:schemeClr val="tx1"/>
                </a:solidFill>
                <a:ea typeface="HY강B" pitchFamily="18" charset="-127"/>
              </a:rPr>
              <a:t>의 뜻으로 계속의 의미를 나타낸다</a:t>
            </a:r>
            <a:r>
              <a:rPr lang="en-US" altLang="ko-KR" sz="2100" dirty="0" smtClean="0">
                <a:solidFill>
                  <a:schemeClr val="tx1"/>
                </a:solidFill>
                <a:ea typeface="HY강B" pitchFamily="18" charset="-127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My uncle took care of me </a:t>
            </a:r>
            <a:r>
              <a:rPr lang="en-US" altLang="ko-KR" sz="2000" b="1" dirty="0" smtClean="0">
                <a:solidFill>
                  <a:schemeClr val="tx1"/>
                </a:solidFill>
                <a:ea typeface="HY강B" pitchFamily="18" charset="-127"/>
              </a:rPr>
              <a:t>until</a:t>
            </a:r>
            <a:r>
              <a:rPr lang="en-US" altLang="ko-KR" sz="2000" dirty="0" smtClean="0">
                <a:solidFill>
                  <a:schemeClr val="tx1"/>
                </a:solidFill>
                <a:ea typeface="HY강B" pitchFamily="18" charset="-127"/>
              </a:rPr>
              <a:t> I found a job.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6" y="1052736"/>
            <a:ext cx="3456384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시간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312340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B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619672" y="4653136"/>
            <a:ext cx="6768752" cy="1512168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시간의 부사절이 미래를 나타낼 때는 미래 시제 대신 현재 시제를 쓴다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When I get home this evening, I will have a shower.</a:t>
            </a:r>
          </a:p>
        </p:txBody>
      </p:sp>
      <p:sp>
        <p:nvSpPr>
          <p:cNvPr id="11" name="오각형 10"/>
          <p:cNvSpPr/>
          <p:nvPr/>
        </p:nvSpPr>
        <p:spPr>
          <a:xfrm>
            <a:off x="951787" y="4221088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1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이유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조건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양보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) 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전치사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2448237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600" b="1" dirty="0" smtClean="0">
                <a:solidFill>
                  <a:schemeClr val="tx2">
                    <a:lumMod val="50000"/>
                  </a:schemeClr>
                </a:solidFill>
                <a:latin typeface="HY강B" pitchFamily="18" charset="-127"/>
                <a:ea typeface="HY강B" pitchFamily="18" charset="-127"/>
              </a:rPr>
              <a:t>1. because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ko-KR" altLang="en-US" sz="2100" dirty="0" smtClean="0">
                <a:solidFill>
                  <a:prstClr val="black"/>
                </a:solidFill>
                <a:ea typeface="HY강B" pitchFamily="18" charset="-127"/>
              </a:rPr>
              <a:t>원인이나 이유를 나타내며</a:t>
            </a:r>
            <a:r>
              <a:rPr lang="en-US" altLang="ko-KR" sz="2100" dirty="0">
                <a:solidFill>
                  <a:prstClr val="black"/>
                </a:solidFill>
                <a:ea typeface="HY강B" pitchFamily="18" charset="-127"/>
              </a:rPr>
              <a:t> </a:t>
            </a: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‘~</a:t>
            </a:r>
            <a:r>
              <a:rPr lang="ko-KR" altLang="en-US" sz="2100" dirty="0" smtClean="0">
                <a:solidFill>
                  <a:prstClr val="black"/>
                </a:solidFill>
                <a:ea typeface="HY강B" pitchFamily="18" charset="-127"/>
              </a:rPr>
              <a:t>때문에</a:t>
            </a: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’ </a:t>
            </a:r>
            <a:r>
              <a:rPr lang="ko-KR" altLang="en-US" sz="2100" dirty="0" smtClean="0">
                <a:solidFill>
                  <a:prstClr val="black"/>
                </a:solidFill>
                <a:ea typeface="HY강B" pitchFamily="18" charset="-127"/>
              </a:rPr>
              <a:t>라는 의미를 가진다</a:t>
            </a:r>
            <a:r>
              <a:rPr lang="en-US" altLang="ko-KR" sz="2100" dirty="0" smtClean="0">
                <a:solidFill>
                  <a:prstClr val="black"/>
                </a:solidFill>
                <a:ea typeface="HY강B" pitchFamily="18" charset="-127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67138" algn="l"/>
              </a:tabLst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 touched it </a:t>
            </a:r>
            <a:r>
              <a:rPr lang="en-US" altLang="ko-KR" sz="21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because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I was curious.</a:t>
            </a:r>
          </a:p>
          <a:p>
            <a:pPr lvl="0" algn="just">
              <a:lnSpc>
                <a:spcPct val="15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   → I was curious, so I touched it.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5" y="1052736"/>
            <a:ext cx="5184577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이유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조건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양보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29729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  <p:sp>
        <p:nvSpPr>
          <p:cNvPr id="10" name="순서도: 대체 처리 9"/>
          <p:cNvSpPr/>
          <p:nvPr/>
        </p:nvSpPr>
        <p:spPr>
          <a:xfrm>
            <a:off x="1619672" y="4725144"/>
            <a:ext cx="6768752" cy="1728192"/>
          </a:xfrm>
          <a:prstGeom prst="flowChartAlternateProcess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&lt;A because B&gt;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는 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&lt;B, so A&gt;</a:t>
            </a:r>
            <a:r>
              <a:rPr lang="ko-KR" altLang="en-US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로 바꿔 쓸 수 있다</a:t>
            </a: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I played basketball because school was over.</a:t>
            </a:r>
          </a:p>
          <a:p>
            <a:r>
              <a:rPr lang="en-US" altLang="ko-KR" sz="2100" dirty="0" smtClean="0">
                <a:solidFill>
                  <a:schemeClr val="tx1"/>
                </a:solidFill>
                <a:latin typeface="HY강B" pitchFamily="18" charset="-127"/>
                <a:ea typeface="HY강B" pitchFamily="18" charset="-127"/>
              </a:rPr>
              <a:t>    → School was over, so I played basketball.</a:t>
            </a:r>
          </a:p>
        </p:txBody>
      </p:sp>
      <p:sp>
        <p:nvSpPr>
          <p:cNvPr id="11" name="오각형 10"/>
          <p:cNvSpPr/>
          <p:nvPr/>
        </p:nvSpPr>
        <p:spPr>
          <a:xfrm>
            <a:off x="951787" y="4293096"/>
            <a:ext cx="2052353" cy="43204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66"/>
                </a:solidFill>
              </a:rPr>
              <a:t>Plus </a:t>
            </a:r>
            <a:r>
              <a:rPr lang="en-US" altLang="ko-KR" dirty="0" smtClean="0">
                <a:solidFill>
                  <a:schemeClr val="tx1"/>
                </a:solidFill>
              </a:rPr>
              <a:t>Grammar</a:t>
            </a: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8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 2.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이유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조건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,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양보</a:t>
            </a:r>
            <a:r>
              <a:rPr lang="en-US" altLang="ko-K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) / </a:t>
            </a:r>
            <a:r>
              <a:rPr lang="ko-KR" altLang="en-US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HY강B" pitchFamily="18" charset="-127"/>
                <a:ea typeface="HY강B" pitchFamily="18" charset="-127"/>
              </a:rPr>
              <a:t>전치사</a:t>
            </a:r>
            <a:endParaRPr lang="ko-KR" altLang="en-US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16" name="순서도: 대체 처리 15"/>
          <p:cNvSpPr/>
          <p:nvPr/>
        </p:nvSpPr>
        <p:spPr>
          <a:xfrm>
            <a:off x="267847" y="1700843"/>
            <a:ext cx="8608305" cy="4896509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lnSpc>
                <a:spcPct val="12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600" b="1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2. if</a:t>
            </a:r>
            <a:r>
              <a:rPr lang="ko-KR" altLang="en-US" sz="2600" b="1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와 </a:t>
            </a:r>
            <a:r>
              <a:rPr lang="en-US" altLang="ko-KR" sz="2600" b="1" dirty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unless</a:t>
            </a:r>
          </a:p>
          <a:p>
            <a:pPr lvl="0" algn="just">
              <a:lnSpc>
                <a:spcPct val="12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if</a:t>
            </a:r>
            <a:r>
              <a:rPr lang="ko-KR" altLang="en-US" sz="2000" dirty="0">
                <a:solidFill>
                  <a:schemeClr val="tx1"/>
                </a:solidFill>
                <a:ea typeface="HY강B" panose="02030600000101010101" pitchFamily="18" charset="-127"/>
              </a:rPr>
              <a:t>는 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2000" dirty="0">
                <a:solidFill>
                  <a:schemeClr val="tx1"/>
                </a:solidFill>
                <a:ea typeface="HY강B" panose="02030600000101010101" pitchFamily="18" charset="-127"/>
              </a:rPr>
              <a:t>만약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2000" dirty="0">
                <a:solidFill>
                  <a:schemeClr val="tx1"/>
                </a:solidFill>
                <a:ea typeface="HY강B" panose="02030600000101010101" pitchFamily="18" charset="-127"/>
              </a:rPr>
              <a:t>라면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’</a:t>
            </a:r>
            <a:r>
              <a:rPr lang="ko-KR" altLang="en-US" sz="2000" dirty="0">
                <a:solidFill>
                  <a:schemeClr val="tx1"/>
                </a:solidFill>
                <a:ea typeface="HY강B" panose="02030600000101010101" pitchFamily="18" charset="-127"/>
              </a:rPr>
              <a:t>의 뜻으로 조건을 나타내고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, unless(=</a:t>
            </a: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if ~ not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…)</a:t>
            </a:r>
            <a:r>
              <a:rPr lang="ko-KR" altLang="en-US" sz="2000" dirty="0">
                <a:solidFill>
                  <a:schemeClr val="tx1"/>
                </a:solidFill>
                <a:ea typeface="HY강B" panose="02030600000101010101" pitchFamily="18" charset="-127"/>
              </a:rPr>
              <a:t>는 </a:t>
            </a:r>
            <a:endParaRPr lang="en-US" altLang="ko-KR" sz="2000" dirty="0">
              <a:solidFill>
                <a:schemeClr val="tx1"/>
              </a:solidFill>
              <a:ea typeface="HY강B" panose="02030600000101010101" pitchFamily="18" charset="-127"/>
            </a:endParaRPr>
          </a:p>
          <a:p>
            <a:pPr lvl="0" algn="just">
              <a:lnSpc>
                <a:spcPct val="12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2000" dirty="0">
                <a:solidFill>
                  <a:schemeClr val="tx1"/>
                </a:solidFill>
                <a:ea typeface="HY강B" panose="02030600000101010101" pitchFamily="18" charset="-127"/>
              </a:rPr>
              <a:t>만약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2000" dirty="0">
                <a:solidFill>
                  <a:schemeClr val="tx1"/>
                </a:solidFill>
                <a:ea typeface="HY강B" panose="02030600000101010101" pitchFamily="18" charset="-127"/>
              </a:rPr>
              <a:t>하지 않으면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’</a:t>
            </a:r>
            <a:r>
              <a:rPr lang="ko-KR" altLang="en-US" sz="2000" dirty="0">
                <a:solidFill>
                  <a:schemeClr val="tx1"/>
                </a:solidFill>
                <a:ea typeface="HY강B" panose="02030600000101010101" pitchFamily="18" charset="-127"/>
              </a:rPr>
              <a:t>의 뜻으로 부정의 조건을 나타낸다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.</a:t>
            </a:r>
          </a:p>
          <a:p>
            <a:pPr marL="342900" lvl="0" indent="-342900" algn="just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67138" algn="l"/>
              </a:tabLst>
            </a:pP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I can’t hear you </a:t>
            </a:r>
            <a:r>
              <a:rPr lang="en-US" altLang="ko-KR" sz="2000" b="1" dirty="0">
                <a:solidFill>
                  <a:schemeClr val="tx1"/>
                </a:solidFill>
                <a:ea typeface="HY강B" panose="02030600000101010101" pitchFamily="18" charset="-127"/>
              </a:rPr>
              <a:t>unless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 you 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speak loudly.</a:t>
            </a:r>
          </a:p>
          <a:p>
            <a:pPr lvl="0" algn="just">
              <a:lnSpc>
                <a:spcPct val="12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     → I 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can’t hear you </a:t>
            </a:r>
            <a:r>
              <a:rPr lang="en-US" altLang="ko-KR" sz="2000" b="1" dirty="0" smtClean="0">
                <a:solidFill>
                  <a:schemeClr val="tx1"/>
                </a:solidFill>
                <a:ea typeface="HY강B" panose="02030600000101010101" pitchFamily="18" charset="-127"/>
              </a:rPr>
              <a:t>if </a:t>
            </a: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you do</a:t>
            </a:r>
            <a:r>
              <a:rPr lang="en-US" altLang="ko-KR" sz="2000" b="1" dirty="0">
                <a:solidFill>
                  <a:schemeClr val="tx1"/>
                </a:solidFill>
                <a:ea typeface="HY강B" panose="02030600000101010101" pitchFamily="18" charset="-127"/>
              </a:rPr>
              <a:t>n’t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 </a:t>
            </a: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 speak </a:t>
            </a:r>
            <a:r>
              <a:rPr lang="en-US" altLang="ko-KR" sz="2000" dirty="0">
                <a:solidFill>
                  <a:schemeClr val="tx1"/>
                </a:solidFill>
                <a:ea typeface="HY강B" panose="02030600000101010101" pitchFamily="18" charset="-127"/>
              </a:rPr>
              <a:t>loudly</a:t>
            </a: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.</a:t>
            </a:r>
          </a:p>
          <a:p>
            <a:pPr lvl="0" algn="just">
              <a:lnSpc>
                <a:spcPct val="12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000" i="1" spc="-150" dirty="0" smtClean="0">
                <a:solidFill>
                  <a:schemeClr val="tx1"/>
                </a:solidFill>
                <a:ea typeface="HY강B" panose="02030600000101010101" pitchFamily="18" charset="-127"/>
              </a:rPr>
              <a:t>cf</a:t>
            </a:r>
            <a:r>
              <a:rPr lang="en-US" altLang="ko-KR" sz="2000" spc="-150" dirty="0" smtClean="0">
                <a:solidFill>
                  <a:schemeClr val="tx1"/>
                </a:solidFill>
                <a:ea typeface="HY강B" panose="02030600000101010101" pitchFamily="18" charset="-127"/>
              </a:rPr>
              <a:t>.  </a:t>
            </a:r>
            <a:r>
              <a:rPr lang="ko-KR" altLang="en-US" sz="2000" spc="-150" dirty="0" smtClean="0">
                <a:solidFill>
                  <a:schemeClr val="tx1"/>
                </a:solidFill>
                <a:ea typeface="HY강B" panose="02030600000101010101" pitchFamily="18" charset="-127"/>
              </a:rPr>
              <a:t>조건을 나타내는 부사절에서도 현재 시제가 미래 시제를 대신한다</a:t>
            </a:r>
            <a:r>
              <a:rPr lang="en-US" altLang="ko-KR" sz="2000" spc="-150" dirty="0" smtClean="0">
                <a:solidFill>
                  <a:schemeClr val="tx1"/>
                </a:solidFill>
                <a:ea typeface="HY강B" panose="02030600000101010101" pitchFamily="18" charset="-127"/>
              </a:rPr>
              <a:t>.</a:t>
            </a:r>
            <a:endParaRPr lang="en-US" altLang="ko-KR" sz="2000" spc="-150" dirty="0">
              <a:solidFill>
                <a:schemeClr val="tx1"/>
              </a:solidFill>
              <a:ea typeface="HY강B" panose="02030600000101010101" pitchFamily="18" charset="-127"/>
            </a:endParaRP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It will be cheaper </a:t>
            </a:r>
            <a:r>
              <a:rPr lang="en-US" altLang="ko-KR" sz="20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if</a:t>
            </a:r>
            <a:r>
              <a:rPr lang="en-US" altLang="ko-KR" sz="20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 we go by bus. (we will go X)</a:t>
            </a:r>
          </a:p>
          <a:p>
            <a:pPr lvl="0" algn="just">
              <a:lnSpc>
                <a:spcPct val="12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600" b="1" dirty="0" smtClean="0">
                <a:solidFill>
                  <a:srgbClr val="002060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3. though[although]</a:t>
            </a:r>
          </a:p>
          <a:p>
            <a:pPr lvl="0" algn="just">
              <a:lnSpc>
                <a:spcPct val="120000"/>
              </a:lnSpc>
              <a:spcBef>
                <a:spcPct val="20000"/>
              </a:spcBef>
              <a:tabLst>
                <a:tab pos="3767138" algn="l"/>
              </a:tabLst>
            </a:pP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‘</a:t>
            </a:r>
            <a:r>
              <a:rPr lang="ko-KR" altLang="en-US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비록 </a:t>
            </a: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~</a:t>
            </a:r>
            <a:r>
              <a:rPr lang="ko-KR" altLang="en-US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이지만</a:t>
            </a: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’</a:t>
            </a:r>
            <a:r>
              <a:rPr lang="ko-KR" altLang="en-US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의 뜻으로 일이나 상황에 대한 양보를 나타낸다</a:t>
            </a:r>
            <a:r>
              <a:rPr lang="en-US" altLang="ko-KR" sz="2000" dirty="0" smtClean="0">
                <a:solidFill>
                  <a:schemeClr val="tx1"/>
                </a:solidFill>
                <a:ea typeface="HY강B" panose="02030600000101010101" pitchFamily="18" charset="-127"/>
              </a:rPr>
              <a:t>.</a:t>
            </a:r>
          </a:p>
          <a:p>
            <a:pPr marL="342900" lvl="0" indent="-342900" algn="just">
              <a:lnSpc>
                <a:spcPct val="12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3767138" algn="l"/>
              </a:tabLst>
            </a:pPr>
            <a:r>
              <a:rPr lang="en-US" altLang="ko-KR" sz="2100" b="1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Though </a:t>
            </a:r>
            <a:r>
              <a:rPr lang="en-US" altLang="ko-KR" sz="2100" dirty="0" smtClean="0">
                <a:solidFill>
                  <a:schemeClr val="tx1"/>
                </a:solidFill>
                <a:latin typeface="HY강B" panose="02030600000101010101" pitchFamily="18" charset="-127"/>
                <a:ea typeface="HY강B" panose="02030600000101010101" pitchFamily="18" charset="-127"/>
              </a:rPr>
              <a:t>I am sitting in the sun, I still feel cold.</a:t>
            </a:r>
          </a:p>
        </p:txBody>
      </p:sp>
      <p:sp>
        <p:nvSpPr>
          <p:cNvPr id="7" name="순서도: 대체 처리 6"/>
          <p:cNvSpPr/>
          <p:nvPr/>
        </p:nvSpPr>
        <p:spPr>
          <a:xfrm>
            <a:off x="755575" y="1052736"/>
            <a:ext cx="5184577" cy="584775"/>
          </a:xfrm>
          <a:prstGeom prst="flowChartAlternate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부사절 접속사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이유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조건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,</a:t>
            </a:r>
            <a:r>
              <a:rPr lang="ko-KR" altLang="en-US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양보</a:t>
            </a:r>
            <a:r>
              <a:rPr lang="en-US" altLang="ko-KR" sz="2400" dirty="0" smtClean="0">
                <a:solidFill>
                  <a:schemeClr val="bg1"/>
                </a:solidFill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400" dirty="0">
              <a:solidFill>
                <a:schemeClr val="bg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8" name="눈물 방울 7"/>
          <p:cNvSpPr/>
          <p:nvPr/>
        </p:nvSpPr>
        <p:spPr>
          <a:xfrm rot="16200000">
            <a:off x="297294" y="1006963"/>
            <a:ext cx="720080" cy="667611"/>
          </a:xfrm>
          <a:prstGeom prst="teardrop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6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1044025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>
                <a:solidFill>
                  <a:srgbClr val="FFFF00"/>
                </a:solidFill>
              </a:rPr>
              <a:t>A</a:t>
            </a:r>
            <a:endParaRPr lang="ko-KR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71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66"/>
        </a:solidFill>
        <a:ln>
          <a:noFill/>
        </a:ln>
      </a:spPr>
      <a:bodyPr rtlCol="0" anchor="ctr"/>
      <a:lstStyle>
        <a:defPPr algn="ctr">
          <a:defRPr>
            <a:solidFill>
              <a:srgbClr val="FF0066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6149</TotalTime>
  <Words>1717</Words>
  <Application>Microsoft Office PowerPoint</Application>
  <PresentationFormat>화면 슬라이드 쇼(4:3)</PresentationFormat>
  <Paragraphs>215</Paragraphs>
  <Slides>20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7" baseType="lpstr">
      <vt:lpstr>HY중고딕</vt:lpstr>
      <vt:lpstr>맑은 고딕</vt:lpstr>
      <vt:lpstr>Franklin Gothic Medium</vt:lpstr>
      <vt:lpstr>Arial</vt:lpstr>
      <vt:lpstr>HY견고딕</vt:lpstr>
      <vt:lpstr>HY강B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강지희</dc:creator>
  <cp:lastModifiedBy>Registered User</cp:lastModifiedBy>
  <cp:revision>816</cp:revision>
  <cp:lastPrinted>2012-06-29T08:35:08Z</cp:lastPrinted>
  <dcterms:created xsi:type="dcterms:W3CDTF">2011-12-23T05:36:36Z</dcterms:created>
  <dcterms:modified xsi:type="dcterms:W3CDTF">2018-05-08T02:17:49Z</dcterms:modified>
</cp:coreProperties>
</file>