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57" r:id="rId4"/>
    <p:sldId id="313" r:id="rId5"/>
    <p:sldId id="258" r:id="rId6"/>
    <p:sldId id="314" r:id="rId7"/>
    <p:sldId id="315" r:id="rId8"/>
    <p:sldId id="298" r:id="rId9"/>
    <p:sldId id="316" r:id="rId10"/>
    <p:sldId id="309" r:id="rId11"/>
    <p:sldId id="317" r:id="rId12"/>
    <p:sldId id="318" r:id="rId13"/>
    <p:sldId id="293" r:id="rId14"/>
    <p:sldId id="321" r:id="rId15"/>
    <p:sldId id="320" r:id="rId16"/>
    <p:sldId id="319" r:id="rId17"/>
    <p:sldId id="280" r:id="rId18"/>
    <p:sldId id="284" r:id="rId19"/>
    <p:sldId id="282" r:id="rId20"/>
    <p:sldId id="286" r:id="rId21"/>
  </p:sldIdLst>
  <p:sldSz cx="9144000" cy="6858000" type="screen4x3"/>
  <p:notesSz cx="6858000" cy="9144000"/>
  <p:embeddedFontLst>
    <p:embeddedFont>
      <p:font typeface="HY중고딕" panose="02030600000101010101" pitchFamily="18" charset="-127"/>
      <p:regular r:id="rId23"/>
    </p:embeddedFont>
    <p:embeddedFont>
      <p:font typeface="맑은 고딕" panose="020B0503020000020004" pitchFamily="50" charset="-127"/>
      <p:regular r:id="rId24"/>
      <p:bold r:id="rId25"/>
    </p:embeddedFont>
    <p:embeddedFont>
      <p:font typeface="Franklin Gothic Medium" panose="020B0603020102020204" pitchFamily="34" charset="0"/>
      <p:regular r:id="rId26"/>
      <p:italic r:id="rId27"/>
    </p:embeddedFont>
    <p:embeddedFont>
      <p:font typeface="HY견고딕" panose="02030600000101010101" pitchFamily="18" charset="-127"/>
      <p:regular r:id="rId28"/>
    </p:embeddedFont>
    <p:embeddedFont>
      <p:font typeface="HY강B" panose="02030600000101010101" pitchFamily="18" charset="-127"/>
      <p:regular r:id="rId29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00"/>
    <a:srgbClr val="0000FF"/>
    <a:srgbClr val="FF99CC"/>
    <a:srgbClr val="CCFF99"/>
    <a:srgbClr val="FF9966"/>
    <a:srgbClr val="FFFF99"/>
    <a:srgbClr val="FF0066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44" autoAdjust="0"/>
    <p:restoredTop sz="99793" autoAdjust="0"/>
  </p:normalViewPr>
  <p:slideViewPr>
    <p:cSldViewPr>
      <p:cViewPr varScale="1">
        <p:scale>
          <a:sx n="64" d="100"/>
          <a:sy n="64" d="100"/>
        </p:scale>
        <p:origin x="900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순서도: 대체 처리 11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2-2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202" name="모서리가 둥근 직사각형 201"/>
          <p:cNvSpPr/>
          <p:nvPr/>
        </p:nvSpPr>
        <p:spPr>
          <a:xfrm>
            <a:off x="307800" y="3112110"/>
            <a:ext cx="4664928" cy="307999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Lesson 11</a:t>
            </a:r>
          </a:p>
          <a:p>
            <a:pPr algn="ctr"/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I can’t hear you </a:t>
            </a:r>
            <a:r>
              <a:rPr lang="en-US" altLang="ko-KR" sz="4000" dirty="0" smtClean="0">
                <a:solidFill>
                  <a:srgbClr val="FFFF00"/>
                </a:solidFill>
              </a:rPr>
              <a:t>unless </a:t>
            </a:r>
            <a:r>
              <a:rPr lang="en-US" altLang="ko-KR" sz="4000" dirty="0" smtClean="0">
                <a:solidFill>
                  <a:schemeClr val="bg1"/>
                </a:solidFill>
              </a:rPr>
              <a:t>you speak </a:t>
            </a: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loudly.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101" name="순서도: 지연 100"/>
          <p:cNvSpPr/>
          <p:nvPr/>
        </p:nvSpPr>
        <p:spPr>
          <a:xfrm rot="5400000">
            <a:off x="1128081" y="-136368"/>
            <a:ext cx="2027301" cy="2268252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1151618" y="1090336"/>
            <a:ext cx="2124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진도</a:t>
            </a:r>
            <a:r>
              <a:rPr lang="en-US" altLang="ko-KR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교재</a:t>
            </a:r>
            <a:endParaRPr lang="ko-KR" altLang="en-US" sz="3200" dirty="0"/>
          </a:p>
          <a:p>
            <a:endParaRPr lang="ko-KR" altLang="en-US" sz="3200" dirty="0"/>
          </a:p>
        </p:txBody>
      </p:sp>
      <p:grpSp>
        <p:nvGrpSpPr>
          <p:cNvPr id="107" name="그룹 106"/>
          <p:cNvGrpSpPr/>
          <p:nvPr/>
        </p:nvGrpSpPr>
        <p:grpSpPr>
          <a:xfrm>
            <a:off x="623525" y="126105"/>
            <a:ext cx="1116124" cy="905786"/>
            <a:chOff x="575556" y="158322"/>
            <a:chExt cx="1116124" cy="905786"/>
          </a:xfrm>
        </p:grpSpPr>
        <p:sp>
          <p:nvSpPr>
            <p:cNvPr id="108" name="타원 107"/>
            <p:cNvSpPr/>
            <p:nvPr/>
          </p:nvSpPr>
          <p:spPr>
            <a:xfrm>
              <a:off x="575556" y="158322"/>
              <a:ext cx="900100" cy="90578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>
                  <a:latin typeface="HY강B" pitchFamily="18" charset="-127"/>
                  <a:ea typeface="HY강B" pitchFamily="18" charset="-127"/>
                </a:rPr>
                <a:t> </a:t>
              </a:r>
              <a:endParaRPr lang="ko-KR" altLang="en-US" sz="2400" dirty="0"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47564" y="332656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올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71600" y="404664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댓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 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89650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시간을 나타내는 전치사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(1) in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월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계절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해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年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), 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아침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저녁 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/ at+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특정 시각 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/ on+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날짜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요일</a:t>
            </a:r>
            <a:r>
              <a:rPr lang="en-US" altLang="ko-KR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spc="-15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특정한 날</a:t>
            </a:r>
            <a:endParaRPr lang="en-US" altLang="ko-KR" sz="2100" spc="-150" dirty="0" smtClean="0">
              <a:solidFill>
                <a:prstClr val="black"/>
              </a:solidFill>
              <a:latin typeface="HY강B" pitchFamily="18" charset="-127"/>
              <a:ea typeface="HY강B" pitchFamily="18" charset="-127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You’d better get up earlier </a:t>
            </a:r>
            <a:r>
              <a:rPr lang="en-US" altLang="ko-KR" sz="2100" b="1" dirty="0" smtClean="0">
                <a:solidFill>
                  <a:prstClr val="black"/>
                </a:solidFill>
                <a:ea typeface="HY강B" pitchFamily="18" charset="-127"/>
              </a:rPr>
              <a:t>in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  the morning.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(2)  for / during:  ~</a:t>
            </a:r>
            <a:r>
              <a:rPr lang="ko-KR" altLang="en-US" sz="2100" dirty="0" smtClean="0">
                <a:solidFill>
                  <a:prstClr val="black"/>
                </a:solidFill>
                <a:ea typeface="HY강B" pitchFamily="18" charset="-127"/>
              </a:rPr>
              <a:t>동안에</a:t>
            </a:r>
            <a:endParaRPr lang="en-US" altLang="ko-KR" sz="2100" dirty="0" smtClean="0">
              <a:solidFill>
                <a:prstClr val="black"/>
              </a:solidFill>
              <a:ea typeface="HY강B" pitchFamily="18" charset="-127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I’ve been looking  for  you  </a:t>
            </a:r>
            <a:r>
              <a:rPr lang="en-US" altLang="ko-KR" sz="2100" b="1" dirty="0" smtClean="0">
                <a:solidFill>
                  <a:prstClr val="black"/>
                </a:solidFill>
                <a:ea typeface="HY강B" pitchFamily="18" charset="-127"/>
              </a:rPr>
              <a:t>for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  weeks.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(3)  by / until:  ~</a:t>
            </a:r>
            <a:r>
              <a:rPr lang="ko-KR" altLang="en-US" sz="2100" dirty="0" smtClean="0">
                <a:solidFill>
                  <a:prstClr val="black"/>
                </a:solidFill>
                <a:ea typeface="HY강B" pitchFamily="18" charset="-127"/>
              </a:rPr>
              <a:t>까지</a:t>
            </a:r>
            <a:endParaRPr lang="en-US" altLang="ko-KR" sz="2100" dirty="0" smtClean="0">
              <a:solidFill>
                <a:prstClr val="black"/>
              </a:solidFill>
              <a:ea typeface="HY강B" pitchFamily="18" charset="-127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I will be back  </a:t>
            </a:r>
            <a:r>
              <a:rPr lang="en-US" altLang="ko-KR" sz="2100" b="1" dirty="0" smtClean="0">
                <a:solidFill>
                  <a:prstClr val="black"/>
                </a:solidFill>
                <a:ea typeface="HY강B" pitchFamily="18" charset="-127"/>
              </a:rPr>
              <a:t>by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  10  o’clock  tonight.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5" y="1052736"/>
            <a:ext cx="3816423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 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768649" cy="489650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장소</a:t>
            </a:r>
            <a:r>
              <a:rPr lang="ko-KR" altLang="en-US" sz="26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를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 나타내는 전치사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(1) at + </a:t>
            </a:r>
            <a:r>
              <a:rPr lang="ko-KR" altLang="en-US" sz="21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좁은 장소 </a:t>
            </a:r>
            <a:r>
              <a:rPr lang="en-US" altLang="ko-KR" sz="21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/  in + </a:t>
            </a:r>
            <a:r>
              <a:rPr lang="ko-KR" altLang="en-US" sz="2100" dirty="0" smtClean="0">
                <a:solidFill>
                  <a:prstClr val="black"/>
                </a:solidFill>
                <a:latin typeface="HY강B" pitchFamily="18" charset="-127"/>
                <a:ea typeface="HY강B" pitchFamily="18" charset="-127"/>
              </a:rPr>
              <a:t>넓은 장소</a:t>
            </a:r>
            <a:endParaRPr lang="en-US" altLang="ko-KR" sz="2100" dirty="0" smtClean="0">
              <a:solidFill>
                <a:prstClr val="black"/>
              </a:solidFill>
              <a:latin typeface="HY강B" pitchFamily="18" charset="-127"/>
              <a:ea typeface="HY강B" pitchFamily="18" charset="-127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There’s  somebody  </a:t>
            </a:r>
            <a:r>
              <a:rPr lang="en-US" altLang="ko-KR" sz="2100" b="1" dirty="0" smtClean="0">
                <a:solidFill>
                  <a:prstClr val="black"/>
                </a:solidFill>
                <a:ea typeface="HY강B" pitchFamily="18" charset="-127"/>
              </a:rPr>
              <a:t>at 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 the  door.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My  sister  lives  </a:t>
            </a:r>
            <a:r>
              <a:rPr lang="en-US" altLang="ko-KR" sz="2100" b="1" dirty="0" smtClean="0">
                <a:solidFill>
                  <a:prstClr val="black"/>
                </a:solidFill>
                <a:ea typeface="HY강B" pitchFamily="18" charset="-127"/>
              </a:rPr>
              <a:t>in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  Canada.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(2) </a:t>
            </a:r>
            <a:r>
              <a:rPr lang="ko-KR" altLang="en-US" sz="2100" dirty="0" smtClean="0">
                <a:solidFill>
                  <a:prstClr val="black"/>
                </a:solidFill>
                <a:ea typeface="HY강B" pitchFamily="18" charset="-127"/>
              </a:rPr>
              <a:t>위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prstClr val="black"/>
                </a:solidFill>
                <a:ea typeface="HY강B" pitchFamily="18" charset="-127"/>
              </a:rPr>
              <a:t>아래를 나타내는 전치사</a:t>
            </a:r>
            <a:endParaRPr lang="en-US" altLang="ko-KR" sz="2100" dirty="0" smtClean="0">
              <a:solidFill>
                <a:prstClr val="black"/>
              </a:solidFill>
              <a:ea typeface="HY강B" pitchFamily="18" charset="-127"/>
            </a:endParaRP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•on:  (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표면에 접촉해서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)  ~  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위에  ↔  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beneath:   (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표면에 접촉해서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)   ~  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아래에</a:t>
            </a:r>
            <a:endParaRPr lang="en-US" altLang="ko-KR" sz="2000" spc="-150" dirty="0" smtClean="0">
              <a:solidFill>
                <a:prstClr val="black"/>
              </a:solidFill>
              <a:ea typeface="HY강B" pitchFamily="18" charset="-127"/>
            </a:endParaRP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spc="-150" dirty="0">
                <a:solidFill>
                  <a:prstClr val="black"/>
                </a:solidFill>
                <a:ea typeface="HY강B" pitchFamily="18" charset="-127"/>
              </a:rPr>
              <a:t>• 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above:  (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표면에서 떨어져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) ~ 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보다 위에↔ 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below:  (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표면에서 떨어져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) ~ 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보다 아래에</a:t>
            </a:r>
            <a:endParaRPr lang="en-US" altLang="ko-KR" sz="2000" spc="-150" dirty="0" smtClean="0">
              <a:solidFill>
                <a:prstClr val="black"/>
              </a:solidFill>
              <a:ea typeface="HY강B" pitchFamily="18" charset="-127"/>
            </a:endParaRP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spc="-150" dirty="0">
                <a:solidFill>
                  <a:prstClr val="black"/>
                </a:solidFill>
                <a:ea typeface="HY강B" pitchFamily="18" charset="-127"/>
              </a:rPr>
              <a:t>• 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over:  (~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와 떨어져서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)  ~  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위에 ↔ 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under:  (~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와 떨어져서</a:t>
            </a:r>
            <a:r>
              <a:rPr lang="en-US" altLang="ko-KR" sz="2000" spc="-150" dirty="0" smtClean="0">
                <a:solidFill>
                  <a:prstClr val="black"/>
                </a:solidFill>
                <a:ea typeface="HY강B" pitchFamily="18" charset="-127"/>
              </a:rPr>
              <a:t>)  ~  </a:t>
            </a:r>
            <a:r>
              <a:rPr lang="ko-KR" altLang="en-US" sz="2000" spc="-150" dirty="0" smtClean="0">
                <a:solidFill>
                  <a:prstClr val="black"/>
                </a:solidFill>
                <a:ea typeface="HY강B" pitchFamily="18" charset="-127"/>
              </a:rPr>
              <a:t>아래에</a:t>
            </a:r>
            <a:endParaRPr lang="en-US" altLang="ko-KR" sz="2000" spc="-150" dirty="0" smtClean="0">
              <a:solidFill>
                <a:prstClr val="black"/>
              </a:solidFill>
              <a:ea typeface="HY강B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5" y="1052736"/>
            <a:ext cx="3816423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 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5" y="1052736"/>
            <a:ext cx="3816423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619672" y="2348880"/>
            <a:ext cx="6768752" cy="439248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그 밖의 전치사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</a:p>
          <a:p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next to: ~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옆에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across from: ~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맞은편에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between A and B: A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와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B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사이에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in front of: ~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앞</a:t>
            </a:r>
            <a:r>
              <a:rPr lang="ko-KR" altLang="en-US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에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by +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교통수단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~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을 타고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with +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도구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~(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도구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로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for +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가격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~(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가격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in +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의복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~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을 입고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951787" y="1916832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  In </a:t>
            </a:r>
            <a:r>
              <a:rPr lang="en-US" altLang="ko-KR" sz="3000" dirty="0">
                <a:solidFill>
                  <a:schemeClr val="tx1"/>
                </a:solidFill>
              </a:rPr>
              <a:t>the seventeenth century, </a:t>
            </a:r>
            <a:r>
              <a:rPr lang="en-US" altLang="ko-KR" sz="3000" dirty="0" smtClean="0">
                <a:solidFill>
                  <a:schemeClr val="tx1"/>
                </a:solidFill>
              </a:rPr>
              <a:t> people </a:t>
            </a:r>
            <a:r>
              <a:rPr lang="en-US" altLang="ko-KR" sz="3000" dirty="0">
                <a:solidFill>
                  <a:schemeClr val="tx1"/>
                </a:solidFill>
              </a:rPr>
              <a:t>didn’t use </a:t>
            </a:r>
            <a:r>
              <a:rPr lang="en-US" altLang="ko-KR" sz="3000" dirty="0" smtClean="0">
                <a:solidFill>
                  <a:schemeClr val="tx1"/>
                </a:solidFill>
              </a:rPr>
              <a:t>forks  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in America:  they </a:t>
            </a:r>
            <a:r>
              <a:rPr lang="en-US" altLang="ko-KR" sz="3000" dirty="0">
                <a:solidFill>
                  <a:schemeClr val="tx1"/>
                </a:solidFill>
              </a:rPr>
              <a:t>ate </a:t>
            </a:r>
            <a:r>
              <a:rPr lang="en-US" altLang="ko-KR" sz="3000" dirty="0" smtClean="0">
                <a:solidFill>
                  <a:schemeClr val="tx1"/>
                </a:solidFill>
              </a:rPr>
              <a:t> with spoons, knives</a:t>
            </a:r>
            <a:r>
              <a:rPr lang="en-US" altLang="ko-KR" sz="3000" dirty="0">
                <a:solidFill>
                  <a:schemeClr val="tx1"/>
                </a:solidFill>
              </a:rPr>
              <a:t>, and </a:t>
            </a:r>
            <a:r>
              <a:rPr lang="en-US" altLang="ko-KR" sz="3000" dirty="0" smtClean="0">
                <a:solidFill>
                  <a:schemeClr val="tx1"/>
                </a:solidFill>
              </a:rPr>
              <a:t>their fingers</a:t>
            </a:r>
            <a:r>
              <a:rPr lang="en-US" altLang="ko-KR" sz="3000" dirty="0">
                <a:solidFill>
                  <a:schemeClr val="tx1"/>
                </a:solidFill>
              </a:rPr>
              <a:t>. They cleaned their hands </a:t>
            </a:r>
            <a:r>
              <a:rPr lang="en-US" altLang="ko-KR" sz="3000" dirty="0" smtClean="0">
                <a:solidFill>
                  <a:schemeClr val="tx1"/>
                </a:solidFill>
              </a:rPr>
              <a:t> </a:t>
            </a:r>
            <a:r>
              <a:rPr lang="ko-KR" altLang="en-US" sz="3000" dirty="0">
                <a:solidFill>
                  <a:schemeClr val="tx1"/>
                </a:solidFill>
              </a:rPr>
              <a:t>ⓐ</a:t>
            </a:r>
            <a:r>
              <a:rPr lang="en-US" altLang="ko-KR" sz="3000" u="sng" dirty="0" smtClean="0">
                <a:solidFill>
                  <a:schemeClr val="tx1"/>
                </a:solidFill>
              </a:rPr>
              <a:t>with</a:t>
            </a:r>
            <a:r>
              <a:rPr lang="en-US" altLang="ko-KR" sz="3000" dirty="0" smtClean="0">
                <a:solidFill>
                  <a:schemeClr val="tx1"/>
                </a:solidFill>
              </a:rPr>
              <a:t> large </a:t>
            </a:r>
            <a:r>
              <a:rPr lang="en-US" altLang="ko-KR" sz="3000" dirty="0">
                <a:solidFill>
                  <a:schemeClr val="tx1"/>
                </a:solidFill>
              </a:rPr>
              <a:t>cloth napkins. </a:t>
            </a:r>
            <a:r>
              <a:rPr lang="en-US" altLang="ko-KR" sz="3000" dirty="0" smtClean="0">
                <a:solidFill>
                  <a:schemeClr val="tx1"/>
                </a:solidFill>
              </a:rPr>
              <a:t>Salt was </a:t>
            </a:r>
            <a:r>
              <a:rPr lang="en-US" altLang="ko-KR" sz="3000" dirty="0">
                <a:solidFill>
                  <a:schemeClr val="tx1"/>
                </a:solidFill>
              </a:rPr>
              <a:t>on the table, </a:t>
            </a:r>
            <a:r>
              <a:rPr lang="en-US" altLang="ko-KR" sz="3000" dirty="0" smtClean="0">
                <a:solidFill>
                  <a:schemeClr val="tx1"/>
                </a:solidFill>
              </a:rPr>
              <a:t> and </a:t>
            </a:r>
            <a:r>
              <a:rPr lang="en-US" altLang="ko-KR" sz="3000" dirty="0">
                <a:solidFill>
                  <a:schemeClr val="tx1"/>
                </a:solidFill>
              </a:rPr>
              <a:t>people </a:t>
            </a:r>
            <a:r>
              <a:rPr lang="en-US" altLang="ko-KR" sz="3000" dirty="0" smtClean="0">
                <a:solidFill>
                  <a:schemeClr val="tx1"/>
                </a:solidFill>
              </a:rPr>
              <a:t>sprinkled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it  </a:t>
            </a:r>
            <a:r>
              <a:rPr lang="en-US" altLang="ko-KR" sz="3000" dirty="0">
                <a:solidFill>
                  <a:schemeClr val="tx1"/>
                </a:solidFill>
              </a:rPr>
              <a:t>on their food. Pepper, however, was </a:t>
            </a:r>
            <a:r>
              <a:rPr lang="en-US" altLang="ko-KR" sz="3000" dirty="0" smtClean="0">
                <a:solidFill>
                  <a:schemeClr val="tx1"/>
                </a:solidFill>
              </a:rPr>
              <a:t>something that </a:t>
            </a:r>
            <a:r>
              <a:rPr lang="en-US" altLang="ko-KR" sz="3000" dirty="0">
                <a:solidFill>
                  <a:schemeClr val="tx1"/>
                </a:solidFill>
              </a:rPr>
              <a:t>they used for cooking </a:t>
            </a:r>
            <a:r>
              <a:rPr lang="en-US" altLang="ko-KR" sz="3000" dirty="0" smtClean="0">
                <a:solidFill>
                  <a:schemeClr val="tx1"/>
                </a:solidFill>
              </a:rPr>
              <a:t> but </a:t>
            </a:r>
            <a:r>
              <a:rPr lang="en-US" altLang="ko-KR" sz="3000" dirty="0">
                <a:solidFill>
                  <a:schemeClr val="tx1"/>
                </a:solidFill>
              </a:rPr>
              <a:t>wasn’t on the table. At that time</a:t>
            </a:r>
            <a:r>
              <a:rPr lang="en-US" altLang="ko-KR" sz="3000" dirty="0" smtClean="0">
                <a:solidFill>
                  <a:schemeClr val="tx1"/>
                </a:solidFill>
              </a:rPr>
              <a:t>,  a person’s </a:t>
            </a:r>
            <a:r>
              <a:rPr lang="en-US" altLang="ko-KR" sz="3000" dirty="0">
                <a:solidFill>
                  <a:schemeClr val="tx1"/>
                </a:solidFill>
              </a:rPr>
              <a:t>social standing determined </a:t>
            </a:r>
            <a:r>
              <a:rPr lang="en-US" altLang="ko-KR" sz="3000" dirty="0" smtClean="0">
                <a:solidFill>
                  <a:schemeClr val="tx1"/>
                </a:solidFill>
              </a:rPr>
              <a:t> what </a:t>
            </a:r>
            <a:r>
              <a:rPr lang="en-US" altLang="ko-KR" sz="3000" dirty="0">
                <a:solidFill>
                  <a:schemeClr val="tx1"/>
                </a:solidFill>
              </a:rPr>
              <a:t>he or she </a:t>
            </a:r>
            <a:r>
              <a:rPr lang="en-US" altLang="ko-KR" sz="3000" dirty="0" smtClean="0">
                <a:solidFill>
                  <a:schemeClr val="tx1"/>
                </a:solidFill>
              </a:rPr>
              <a:t>ate.</a:t>
            </a:r>
            <a:endParaRPr lang="en-US" altLang="ko-KR" sz="30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77243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cxnSp>
        <p:nvCxnSpPr>
          <p:cNvPr id="77" name="직선 연결선 76"/>
          <p:cNvCxnSpPr/>
          <p:nvPr/>
        </p:nvCxnSpPr>
        <p:spPr>
          <a:xfrm flipH="1">
            <a:off x="4716016" y="112474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8" name="직선 연결선 77"/>
          <p:cNvCxnSpPr/>
          <p:nvPr/>
        </p:nvCxnSpPr>
        <p:spPr>
          <a:xfrm flipH="1">
            <a:off x="2051720" y="178767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직선 연결선 78"/>
          <p:cNvCxnSpPr/>
          <p:nvPr/>
        </p:nvCxnSpPr>
        <p:spPr>
          <a:xfrm flipH="1">
            <a:off x="8604448" y="112474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 flipH="1">
            <a:off x="3678662" y="180373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 flipH="1">
            <a:off x="5796136" y="2420888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2" name="직선 연결선 81"/>
          <p:cNvCxnSpPr/>
          <p:nvPr/>
        </p:nvCxnSpPr>
        <p:spPr>
          <a:xfrm flipH="1">
            <a:off x="5148064" y="3140968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 flipH="1">
            <a:off x="395536" y="3861048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직선 연결선 83"/>
          <p:cNvCxnSpPr/>
          <p:nvPr/>
        </p:nvCxnSpPr>
        <p:spPr>
          <a:xfrm flipH="1">
            <a:off x="3707904" y="450912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5" name="직선 연결선 84"/>
          <p:cNvCxnSpPr/>
          <p:nvPr/>
        </p:nvCxnSpPr>
        <p:spPr>
          <a:xfrm flipH="1">
            <a:off x="971600" y="522920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7" name="직선 연결선 86"/>
          <p:cNvCxnSpPr/>
          <p:nvPr/>
        </p:nvCxnSpPr>
        <p:spPr>
          <a:xfrm flipH="1">
            <a:off x="7524328" y="522920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8" name="직선 연결선 87"/>
          <p:cNvCxnSpPr/>
          <p:nvPr/>
        </p:nvCxnSpPr>
        <p:spPr>
          <a:xfrm>
            <a:off x="259904" y="1484784"/>
            <a:ext cx="2796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>
            <a:off x="-73024" y="2188394"/>
            <a:ext cx="5405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직선 연결선 89"/>
          <p:cNvCxnSpPr/>
          <p:nvPr/>
        </p:nvCxnSpPr>
        <p:spPr>
          <a:xfrm>
            <a:off x="3851920" y="2132856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직선 연결선 90"/>
          <p:cNvCxnSpPr/>
          <p:nvPr/>
        </p:nvCxnSpPr>
        <p:spPr>
          <a:xfrm>
            <a:off x="3059832" y="3501008"/>
            <a:ext cx="4320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>
            <a:off x="117782" y="4221088"/>
            <a:ext cx="27775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>
            <a:off x="8388424" y="4221088"/>
            <a:ext cx="6480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7740352" y="5589240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355976" y="479715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0" y="218839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In+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넓은 장소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" y="1484784"/>
            <a:ext cx="1403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In+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세기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연도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732163" y="2204864"/>
            <a:ext cx="1271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을 가지고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948305" y="3573016"/>
            <a:ext cx="831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위에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5496" y="422108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=salt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395004" y="4293096"/>
            <a:ext cx="1929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목적격 관계대명사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759552" y="4962654"/>
            <a:ext cx="174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pepper(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주어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 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생략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572000" y="5610726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선행사를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포함하는 관계대명사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(= the thing which)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26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The best food was placed  </a:t>
            </a:r>
            <a:r>
              <a:rPr lang="ko-KR" altLang="en-US" sz="3000" dirty="0">
                <a:solidFill>
                  <a:schemeClr val="tx1"/>
                </a:solidFill>
              </a:rPr>
              <a:t>ⓑ</a:t>
            </a:r>
            <a:r>
              <a:rPr lang="en-US" altLang="ko-KR" sz="3000" u="sng" dirty="0" smtClean="0">
                <a:solidFill>
                  <a:schemeClr val="tx1"/>
                </a:solidFill>
              </a:rPr>
              <a:t>next to</a:t>
            </a:r>
            <a:r>
              <a:rPr lang="ko-KR" altLang="en-US" sz="3000" dirty="0" smtClean="0">
                <a:solidFill>
                  <a:schemeClr val="tx1"/>
                </a:solidFill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</a:rPr>
              <a:t>the most important people. </a:t>
            </a:r>
            <a:r>
              <a:rPr lang="en-US" altLang="ko-KR" sz="3000" spc="-150" dirty="0" smtClean="0">
                <a:solidFill>
                  <a:schemeClr val="tx1"/>
                </a:solidFill>
              </a:rPr>
              <a:t>People didn’t tend to taste  </a:t>
            </a:r>
            <a:r>
              <a:rPr lang="en-US" altLang="ko-KR" sz="3000" dirty="0" smtClean="0">
                <a:solidFill>
                  <a:schemeClr val="tx1"/>
                </a:solidFill>
              </a:rPr>
              <a:t>everything that was on the table. They just ate  what was closest to them.</a:t>
            </a:r>
            <a:endParaRPr lang="en-US" altLang="ko-KR" sz="30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77243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cxnSp>
        <p:nvCxnSpPr>
          <p:cNvPr id="7" name="직선 연결선 6"/>
          <p:cNvCxnSpPr/>
          <p:nvPr/>
        </p:nvCxnSpPr>
        <p:spPr>
          <a:xfrm flipH="1">
            <a:off x="6012160" y="249289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H="1">
            <a:off x="7177149" y="1836152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H="1">
            <a:off x="5148064" y="105273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07504" y="2852936"/>
            <a:ext cx="13681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36512" y="2852936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주격 관계대명사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+be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&gt; 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생략 가능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선행사와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수일치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42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40000"/>
              </a:lnSpc>
            </a:pPr>
            <a:r>
              <a:rPr lang="en-US" altLang="ko-KR" sz="2900" dirty="0">
                <a:solidFill>
                  <a:schemeClr val="tx1"/>
                </a:solidFill>
              </a:rPr>
              <a:t>Have you ever felt sad </a:t>
            </a:r>
            <a:r>
              <a:rPr lang="en-US" altLang="ko-KR" sz="2900" b="1" dirty="0">
                <a:solidFill>
                  <a:schemeClr val="tx1"/>
                </a:solidFill>
              </a:rPr>
              <a:t>because </a:t>
            </a:r>
            <a:r>
              <a:rPr lang="en-US" altLang="ko-KR" sz="2900" dirty="0">
                <a:solidFill>
                  <a:schemeClr val="tx1"/>
                </a:solidFill>
              </a:rPr>
              <a:t>you didn’t score any goals in a </a:t>
            </a:r>
            <a:r>
              <a:rPr lang="en-US" altLang="ko-KR" sz="2900" dirty="0" smtClean="0">
                <a:solidFill>
                  <a:schemeClr val="tx1"/>
                </a:solidFill>
              </a:rPr>
              <a:t>soccer game</a:t>
            </a:r>
            <a:r>
              <a:rPr lang="en-US" altLang="ko-KR" sz="2900" dirty="0">
                <a:solidFill>
                  <a:schemeClr val="tx1"/>
                </a:solidFill>
              </a:rPr>
              <a:t>? Or have you ever been disappointed </a:t>
            </a:r>
            <a:r>
              <a:rPr lang="en-US" altLang="ko-KR" sz="2900" b="1" dirty="0">
                <a:solidFill>
                  <a:schemeClr val="tx1"/>
                </a:solidFill>
              </a:rPr>
              <a:t>when </a:t>
            </a:r>
            <a:r>
              <a:rPr lang="en-US" altLang="ko-KR" sz="2900" dirty="0">
                <a:solidFill>
                  <a:schemeClr val="tx1"/>
                </a:solidFill>
              </a:rPr>
              <a:t>you didn’t get as </a:t>
            </a:r>
            <a:r>
              <a:rPr lang="en-US" altLang="ko-KR" sz="2900" dirty="0" smtClean="0">
                <a:solidFill>
                  <a:schemeClr val="tx1"/>
                </a:solidFill>
              </a:rPr>
              <a:t>high</a:t>
            </a:r>
            <a:r>
              <a:rPr lang="ko-KR" altLang="en-US" sz="2900" dirty="0">
                <a:solidFill>
                  <a:schemeClr val="tx1"/>
                </a:solidFill>
              </a:rPr>
              <a:t> </a:t>
            </a:r>
            <a:r>
              <a:rPr lang="en-US" altLang="ko-KR" sz="2900" dirty="0" smtClean="0">
                <a:solidFill>
                  <a:schemeClr val="tx1"/>
                </a:solidFill>
              </a:rPr>
              <a:t>marks </a:t>
            </a:r>
            <a:r>
              <a:rPr lang="en-US" altLang="ko-KR" sz="2900" dirty="0">
                <a:solidFill>
                  <a:schemeClr val="tx1"/>
                </a:solidFill>
              </a:rPr>
              <a:t>as you expected? But you don’t need to be so sad </a:t>
            </a:r>
            <a:r>
              <a:rPr lang="en-US" altLang="ko-KR" sz="2900" dirty="0" smtClean="0">
                <a:solidFill>
                  <a:schemeClr val="tx1"/>
                </a:solidFill>
              </a:rPr>
              <a:t>or disappointed as </a:t>
            </a:r>
            <a:r>
              <a:rPr lang="en-US" altLang="ko-KR" sz="2900" dirty="0">
                <a:solidFill>
                  <a:schemeClr val="tx1"/>
                </a:solidFill>
              </a:rPr>
              <a:t>long as you tried your best. This means </a:t>
            </a:r>
            <a:r>
              <a:rPr lang="en-US" altLang="ko-KR" sz="2900" b="1" dirty="0">
                <a:solidFill>
                  <a:schemeClr val="tx1"/>
                </a:solidFill>
              </a:rPr>
              <a:t>that </a:t>
            </a:r>
            <a:r>
              <a:rPr lang="en-US" altLang="ko-KR" sz="2900" dirty="0" smtClean="0">
                <a:solidFill>
                  <a:schemeClr val="tx1"/>
                </a:solidFill>
              </a:rPr>
              <a:t>it doesn’t </a:t>
            </a:r>
            <a:r>
              <a:rPr lang="en-US" altLang="ko-KR" sz="2900" dirty="0">
                <a:solidFill>
                  <a:schemeClr val="tx1"/>
                </a:solidFill>
              </a:rPr>
              <a:t>matter </a:t>
            </a:r>
            <a:r>
              <a:rPr lang="en-US" altLang="ko-KR" sz="2900" b="1" dirty="0">
                <a:solidFill>
                  <a:schemeClr val="tx1"/>
                </a:solidFill>
              </a:rPr>
              <a:t>if </a:t>
            </a:r>
            <a:r>
              <a:rPr lang="en-US" altLang="ko-KR" sz="2900" dirty="0" smtClean="0">
                <a:solidFill>
                  <a:schemeClr val="tx1"/>
                </a:solidFill>
              </a:rPr>
              <a:t>you failed </a:t>
            </a:r>
            <a:r>
              <a:rPr lang="en-US" altLang="ko-KR" sz="2900" dirty="0">
                <a:solidFill>
                  <a:schemeClr val="tx1"/>
                </a:solidFill>
              </a:rPr>
              <a:t>something as long as you gave your best. So next time you </a:t>
            </a:r>
            <a:r>
              <a:rPr lang="en-US" altLang="ko-KR" sz="2900" dirty="0" smtClean="0">
                <a:solidFill>
                  <a:schemeClr val="tx1"/>
                </a:solidFill>
              </a:rPr>
              <a:t>fail something </a:t>
            </a:r>
            <a:r>
              <a:rPr lang="en-US" altLang="ko-KR" sz="2900" dirty="0">
                <a:solidFill>
                  <a:schemeClr val="tx1"/>
                </a:solidFill>
              </a:rPr>
              <a:t>and feel so sad, ask yourself </a:t>
            </a:r>
            <a:r>
              <a:rPr lang="en-US" altLang="ko-KR" sz="2900" b="1" dirty="0">
                <a:solidFill>
                  <a:schemeClr val="tx1"/>
                </a:solidFill>
              </a:rPr>
              <a:t>if </a:t>
            </a:r>
            <a:r>
              <a:rPr lang="en-US" altLang="ko-KR" sz="2900" dirty="0">
                <a:solidFill>
                  <a:schemeClr val="tx1"/>
                </a:solidFill>
              </a:rPr>
              <a:t>you tried your best. </a:t>
            </a:r>
            <a:r>
              <a:rPr lang="en-US" altLang="ko-KR" sz="2900" b="1" dirty="0">
                <a:solidFill>
                  <a:schemeClr val="tx1"/>
                </a:solidFill>
              </a:rPr>
              <a:t>If </a:t>
            </a:r>
            <a:r>
              <a:rPr lang="en-US" altLang="ko-KR" sz="2900" dirty="0" smtClean="0">
                <a:solidFill>
                  <a:schemeClr val="tx1"/>
                </a:solidFill>
              </a:rPr>
              <a:t>you didn’t</a:t>
            </a:r>
            <a:r>
              <a:rPr lang="en-US" altLang="ko-KR" sz="2900" dirty="0">
                <a:solidFill>
                  <a:schemeClr val="tx1"/>
                </a:solidFill>
              </a:rPr>
              <a:t>, then try to do your best next time.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77243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1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07504" y="1412776"/>
            <a:ext cx="31836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4139952" y="1412776"/>
            <a:ext cx="1440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3779912" y="3284984"/>
            <a:ext cx="24482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2352174" y="3933056"/>
            <a:ext cx="16437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107504" y="2708920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8244408" y="206084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5508104" y="206084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직선 연결선 19"/>
          <p:cNvCxnSpPr>
            <a:endCxn id="52" idx="0"/>
          </p:cNvCxnSpPr>
          <p:nvPr/>
        </p:nvCxnSpPr>
        <p:spPr>
          <a:xfrm>
            <a:off x="3491880" y="4507106"/>
            <a:ext cx="343515" cy="201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42720" y="4509120"/>
            <a:ext cx="7848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35496" y="6381328"/>
            <a:ext cx="974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8100392" y="5733256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4355976" y="5373216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2267744" y="5733256"/>
            <a:ext cx="19442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211960" y="141277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 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때문에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86091" y="2010326"/>
            <a:ext cx="1786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현재완료 수동태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63888" y="3306470"/>
            <a:ext cx="299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할 필요가 없다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(=don’t have to)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53053" y="1412776"/>
            <a:ext cx="1674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현재완료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경험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</a:p>
        </p:txBody>
      </p:sp>
      <p:cxnSp>
        <p:nvCxnSpPr>
          <p:cNvPr id="37" name="직선 연결선 36"/>
          <p:cNvCxnSpPr/>
          <p:nvPr/>
        </p:nvCxnSpPr>
        <p:spPr>
          <a:xfrm flipV="1">
            <a:off x="5940152" y="2239770"/>
            <a:ext cx="387336" cy="56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145560" y="2924944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flipV="1">
            <a:off x="1009656" y="2708920"/>
            <a:ext cx="0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8244408" y="2204864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V="1">
            <a:off x="5940152" y="2060848"/>
            <a:ext cx="0" cy="1845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413523" y="3933056"/>
            <a:ext cx="16544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하는 한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조건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955" y="4509120"/>
            <a:ext cx="299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명사절 접속사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58829" y="4509120"/>
            <a:ext cx="753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조건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197" y="5754742"/>
            <a:ext cx="5873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명령문은 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you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가 의미상 주어이므로 목적어는 재귀대명사 이용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4962" y="5034662"/>
            <a:ext cx="1265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목적어 역할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956376" y="580526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조</a:t>
            </a:r>
            <a:r>
              <a:rPr lang="ko-KR" altLang="en-US" sz="1600" b="1" dirty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건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4951" y="6381328"/>
            <a:ext cx="299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didn’t try your best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를 대신함</a:t>
            </a:r>
            <a:endParaRPr lang="en-US" altLang="ko-KR" sz="1600" b="1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394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40000"/>
              </a:lnSpc>
            </a:pPr>
            <a:r>
              <a:rPr lang="en-US" altLang="ko-KR" sz="2900" dirty="0">
                <a:solidFill>
                  <a:schemeClr val="tx1"/>
                </a:solidFill>
              </a:rPr>
              <a:t>A cat has about twenty-four whiskers, twelve on each side of its </a:t>
            </a:r>
            <a:r>
              <a:rPr lang="en-US" altLang="ko-KR" sz="2900" dirty="0" smtClean="0">
                <a:solidFill>
                  <a:schemeClr val="tx1"/>
                </a:solidFill>
              </a:rPr>
              <a:t>nose. Whiskers </a:t>
            </a:r>
            <a:r>
              <a:rPr lang="en-US" altLang="ko-KR" sz="2900" dirty="0">
                <a:solidFill>
                  <a:schemeClr val="tx1"/>
                </a:solidFill>
              </a:rPr>
              <a:t>are twice as thick as ordinary hairs and have more </a:t>
            </a:r>
            <a:r>
              <a:rPr lang="en-US" altLang="ko-KR" sz="2900" dirty="0" smtClean="0">
                <a:solidFill>
                  <a:schemeClr val="tx1"/>
                </a:solidFill>
              </a:rPr>
              <a:t>nerve endings </a:t>
            </a:r>
            <a:r>
              <a:rPr lang="en-US" altLang="ko-KR" sz="2900" dirty="0">
                <a:solidFill>
                  <a:schemeClr val="tx1"/>
                </a:solidFill>
              </a:rPr>
              <a:t>than others. This means whiskers are sensitive to the air </a:t>
            </a:r>
            <a:r>
              <a:rPr lang="en-US" altLang="ko-KR" sz="2900" dirty="0" smtClean="0">
                <a:solidFill>
                  <a:schemeClr val="tx1"/>
                </a:solidFill>
              </a:rPr>
              <a:t>and things </a:t>
            </a:r>
            <a:r>
              <a:rPr lang="en-US" altLang="ko-KR" sz="2900" dirty="0">
                <a:solidFill>
                  <a:schemeClr val="tx1"/>
                </a:solidFill>
              </a:rPr>
              <a:t>they touch, </a:t>
            </a:r>
            <a:r>
              <a:rPr lang="en-US" altLang="ko-KR" sz="2900" b="1" dirty="0">
                <a:solidFill>
                  <a:schemeClr val="tx1"/>
                </a:solidFill>
              </a:rPr>
              <a:t>so </a:t>
            </a:r>
            <a:r>
              <a:rPr lang="en-US" altLang="ko-KR" sz="2900" dirty="0">
                <a:solidFill>
                  <a:schemeClr val="tx1"/>
                </a:solidFill>
              </a:rPr>
              <a:t>they help cats feel their way around. </a:t>
            </a:r>
            <a:endParaRPr lang="en-US" altLang="ko-KR" sz="2900" dirty="0" smtClean="0">
              <a:solidFill>
                <a:schemeClr val="tx1"/>
              </a:solidFill>
            </a:endParaRPr>
          </a:p>
          <a:p>
            <a:pPr algn="just">
              <a:lnSpc>
                <a:spcPct val="140000"/>
              </a:lnSpc>
            </a:pPr>
            <a:r>
              <a:rPr lang="en-US" altLang="ko-KR" sz="2900" dirty="0" smtClean="0">
                <a:solidFill>
                  <a:schemeClr val="tx1"/>
                </a:solidFill>
              </a:rPr>
              <a:t>Because of this</a:t>
            </a:r>
            <a:r>
              <a:rPr lang="en-US" altLang="ko-KR" sz="2900" dirty="0">
                <a:solidFill>
                  <a:schemeClr val="tx1"/>
                </a:solidFill>
              </a:rPr>
              <a:t>, cats can sense the size and shape of an object without looking at </a:t>
            </a:r>
            <a:r>
              <a:rPr lang="en-US" altLang="ko-KR" sz="2900" dirty="0" smtClean="0">
                <a:solidFill>
                  <a:schemeClr val="tx1"/>
                </a:solidFill>
              </a:rPr>
              <a:t>it. So </a:t>
            </a:r>
            <a:r>
              <a:rPr lang="en-US" altLang="ko-KR" sz="2900" dirty="0">
                <a:solidFill>
                  <a:schemeClr val="tx1"/>
                </a:solidFill>
              </a:rPr>
              <a:t>don’t ever cut a cat’s whiskers or wash them, </a:t>
            </a:r>
            <a:r>
              <a:rPr lang="en-US" altLang="ko-KR" sz="2900" b="1" dirty="0">
                <a:solidFill>
                  <a:schemeClr val="tx1"/>
                </a:solidFill>
              </a:rPr>
              <a:t>as </a:t>
            </a:r>
            <a:r>
              <a:rPr lang="en-US" altLang="ko-KR" sz="2900" dirty="0">
                <a:solidFill>
                  <a:schemeClr val="tx1"/>
                </a:solidFill>
              </a:rPr>
              <a:t>any damage to </a:t>
            </a:r>
            <a:r>
              <a:rPr lang="en-US" altLang="ko-KR" sz="2900" dirty="0" smtClean="0">
                <a:solidFill>
                  <a:schemeClr val="tx1"/>
                </a:solidFill>
              </a:rPr>
              <a:t>a cat’s </a:t>
            </a:r>
            <a:r>
              <a:rPr lang="en-US" altLang="ko-KR" sz="2900" dirty="0">
                <a:solidFill>
                  <a:schemeClr val="tx1"/>
                </a:solidFill>
              </a:rPr>
              <a:t>whiskers will make your cat feel uncomfortable.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77243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835696" y="1412776"/>
            <a:ext cx="10801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4932040" y="2060848"/>
            <a:ext cx="27363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7092280" y="2708920"/>
            <a:ext cx="11521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2339752" y="3861048"/>
            <a:ext cx="22322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107504" y="4509120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1331640" y="5157192"/>
            <a:ext cx="24482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427984" y="5733256"/>
            <a:ext cx="5040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2267744" y="6381328"/>
            <a:ext cx="29523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15616" y="30904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172400" y="314096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87090" y="1412776"/>
            <a:ext cx="134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대략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전치사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09252" y="2060848"/>
            <a:ext cx="4023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배수사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+as+</a:t>
            </a:r>
            <a:r>
              <a:rPr lang="ko-KR" alt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원급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+as: ~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보다 몇 배 더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…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한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04409" y="2708920"/>
            <a:ext cx="12840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other hairs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1510" y="3212976"/>
            <a:ext cx="2412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명사절 접속사 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that 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생략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76256" y="3284984"/>
            <a:ext cx="2483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목적격 관계대명사 생략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79712" y="3907795"/>
            <a:ext cx="3060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heip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목적어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동사원형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(to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부정사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5779" y="4509120"/>
            <a:ext cx="1127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~ 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때문에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35696" y="5157192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전치사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동명사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01553" y="5733256"/>
            <a:ext cx="3314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이유를 나타내는 접속사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(~ 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때문에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51720" y="6381328"/>
            <a:ext cx="3519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make+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목적어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목적격보어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동사원형</a:t>
            </a:r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1600" b="1" dirty="0" smtClean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154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73733"/>
            <a:ext cx="7632848" cy="4373439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Could you give me a ride to the bus stop 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  on your way home?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Sure, I’d be glad to.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  But I’m leaving in five minutes.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Oh, that’s perfect!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Thank you so much.</a:t>
            </a:r>
          </a:p>
          <a:p>
            <a:pPr marL="450850" indent="-450850" algn="just">
              <a:lnSpc>
                <a:spcPct val="150000"/>
              </a:lnSpc>
            </a:pPr>
            <a:r>
              <a:rPr lang="en-US" altLang="ko-KR" sz="2800" dirty="0">
                <a:solidFill>
                  <a:srgbClr val="EEECE1">
                    <a:lumMod val="50000"/>
                  </a:srgbClr>
                </a:solidFill>
                <a:ea typeface="HY강B" pitchFamily="18" charset="-127"/>
              </a:rPr>
              <a:t>B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	Don’t mention it!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I’m going that way, anyway.</a:t>
            </a:r>
          </a:p>
          <a:p>
            <a:pPr algn="just">
              <a:lnSpc>
                <a:spcPct val="150000"/>
              </a:lnSpc>
            </a:pPr>
            <a:endParaRPr lang="ko-KR" altLang="en-US" sz="28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971600" y="1325660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감사하기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456749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0765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1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032448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600" b="1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감사하기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Thanks (a lot). / 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Thank you (very much).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appreciate your help.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don’t know how to thank you.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I’m grateful to you for your help.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It’s very kind of you to invite me.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427984" y="1196752"/>
            <a:ext cx="4536504" cy="5256584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4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응답하기</a:t>
            </a:r>
            <a:endParaRPr lang="en-US" altLang="ko-KR" sz="26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Don’t mention it. / You’re welcome.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Not at all. / It’s nothing.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My pleasure. / Anytime.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I’m glad to help you.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No problem.</a:t>
            </a:r>
          </a:p>
          <a:p>
            <a:pPr algn="just">
              <a:lnSpc>
                <a:spcPct val="150000"/>
              </a:lnSpc>
            </a:pPr>
            <a:endParaRPr lang="en-US" altLang="ko-KR" sz="26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7" y="1934723"/>
            <a:ext cx="7632848" cy="417646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Have you ever been to London?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I beg your pardon?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Have you ever been to London?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Oh, I was born in London.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Were you? What a surprise!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971600" y="1325660"/>
            <a:ext cx="412485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되묻</a:t>
            </a:r>
            <a:r>
              <a:rPr lang="ko-KR" altLang="en-US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</a:t>
            </a:r>
          </a:p>
        </p:txBody>
      </p:sp>
      <p:sp>
        <p:nvSpPr>
          <p:cNvPr id="6" name="눈물 방울 5"/>
          <p:cNvSpPr/>
          <p:nvPr/>
        </p:nvSpPr>
        <p:spPr>
          <a:xfrm rot="16200000">
            <a:off x="491161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177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2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83568" y="764704"/>
            <a:ext cx="7380312" cy="38164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06563" indent="-1706563" algn="just">
              <a:tabLst>
                <a:tab pos="1882775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Grammar</a:t>
            </a:r>
            <a:r>
              <a:rPr lang="ko-KR" altLang="en-US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30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3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명사절 접속사</a:t>
            </a:r>
            <a:endParaRPr lang="en-US" altLang="ko-KR" sz="30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1882775" indent="-1882775" algn="just"/>
            <a:r>
              <a:rPr lang="en-US" altLang="ko-KR" sz="3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30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3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/</a:t>
            </a:r>
            <a:r>
              <a:rPr lang="ko-KR" altLang="en-US" sz="3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3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3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3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marL="1882775" indent="-1882775" algn="just">
              <a:tabLst>
                <a:tab pos="1882775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명사절 접속사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	</a:t>
            </a:r>
          </a:p>
          <a:p>
            <a:pPr marL="1787525" indent="-1787525" algn="just"/>
            <a:r>
              <a:rPr lang="en-US" altLang="ko-KR" sz="28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	       </a:t>
            </a:r>
          </a:p>
          <a:p>
            <a:pPr marL="1882775" indent="-1882775" algn="just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30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3000" b="1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3000" b="1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3000" b="1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3000" b="1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3000" b="1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3000" b="1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3000" b="1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3000" b="1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 </a:t>
            </a:r>
            <a:endParaRPr lang="en-US" altLang="ko-KR" sz="3000" b="1" spc="-15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1882775" indent="-1882775" algn="just">
              <a:tabLst>
                <a:tab pos="2060575" algn="l"/>
              </a:tabLst>
            </a:pPr>
            <a:r>
              <a:rPr lang="en-US" altLang="ko-KR" sz="3000" b="1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     / </a:t>
            </a:r>
            <a:r>
              <a:rPr lang="ko-KR" altLang="en-US" sz="3000" b="1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전치사</a:t>
            </a:r>
            <a:endParaRPr lang="en-US" altLang="ko-KR" sz="3000" b="1" spc="-15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1882775" indent="-1882775" algn="just"/>
            <a:r>
              <a:rPr lang="en-US" altLang="ko-KR" sz="3000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30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 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  <a:endParaRPr lang="en-US" altLang="ko-KR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        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전치</a:t>
            </a:r>
            <a:r>
              <a: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사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83568" y="5085184"/>
            <a:ext cx="7380312" cy="13904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06563" indent="-1706563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Expression 1.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감사하</a:t>
            </a:r>
            <a:r>
              <a: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800" dirty="0" smtClean="0">
                <a:solidFill>
                  <a:srgbClr val="FF0066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되묻</a:t>
            </a:r>
            <a:r>
              <a: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</a:t>
            </a: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6" y="1147056"/>
            <a:ext cx="8685613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ea typeface="HY강B" pitchFamily="18" charset="-127"/>
              </a:rPr>
              <a:t>되묻</a:t>
            </a:r>
            <a:r>
              <a:rPr lang="ko-KR" altLang="en-US" sz="2600" b="1" dirty="0">
                <a:solidFill>
                  <a:schemeClr val="tx1"/>
                </a:solidFill>
                <a:ea typeface="HY강B" pitchFamily="18" charset="-127"/>
              </a:rPr>
              <a:t>기</a:t>
            </a:r>
            <a:endParaRPr lang="en-US" altLang="ko-KR" sz="2600" b="1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beg your pardon?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Pardon? / Pardon me?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Can[Could] you say that again?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was that again?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did you say?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Excuse me? / I’m sorry?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5157156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6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접속사 </a:t>
            </a:r>
            <a:r>
              <a:rPr lang="en-US" altLang="ko-KR" sz="26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that</a:t>
            </a:r>
          </a:p>
          <a:p>
            <a:pPr algn="just">
              <a:lnSpc>
                <a:spcPct val="150000"/>
              </a:lnSpc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명사절을 이끌어 문장에서 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보어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목적어 역할을 한다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(1)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 역할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문장의 주어 역할을 하며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가주어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it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을 사용하여 나타낼 수 있다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1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Sumin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won the tennis match is true.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 →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It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is true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1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Sumin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won the tennis match.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I like clothes is true.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(2)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보어 역할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주어를 보충 설명해준다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 new is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the famous singer will come to our school.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My dream is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our team will win the game.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명사절 접속사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명사절 접속사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눈물 방울 2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2448236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(3)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목적어 역할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동사의 목적어 역할을 하며 이때의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은 생략 가능하다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We didn’t know (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) eye glasses were invented by an Italian.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Justin thinks (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) keeping pets teaches us responsibility.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명사절 접속사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명사절 접속사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눈물 방울 2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9" name="순서도: 대체 처리 8"/>
          <p:cNvSpPr/>
          <p:nvPr/>
        </p:nvSpPr>
        <p:spPr>
          <a:xfrm>
            <a:off x="1475656" y="4725144"/>
            <a:ext cx="7416824" cy="201622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&lt;that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여러 가지 쓰임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How much is that in Korean money? (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지시대명사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I’d like to buy that green dress. (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지시 형용사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She doesn’t think that Tom is right. (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접속사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Seaweed is a food that comes from the sea. (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관계대명사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)</a:t>
            </a:r>
          </a:p>
        </p:txBody>
      </p:sp>
      <p:sp>
        <p:nvSpPr>
          <p:cNvPr id="10" name="오각형 9"/>
          <p:cNvSpPr/>
          <p:nvPr/>
        </p:nvSpPr>
        <p:spPr>
          <a:xfrm>
            <a:off x="951787" y="4293096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9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명사절 접속사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824501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접속사 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if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인지 아닌지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’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의 뜻으로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주로 동사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know, tell, ask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등의 목적어 역할을 한다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이 때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if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는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whether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와 바꿔 쓸 수 있으며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문장 뒤에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or not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을 쓰기도 한다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Tony doesn’t know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if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</a:t>
            </a:r>
            <a:r>
              <a:rPr lang="en-US" altLang="ko-KR" sz="2100" dirty="0" err="1" smtClean="0">
                <a:solidFill>
                  <a:schemeClr val="tx1"/>
                </a:solidFill>
                <a:ea typeface="HY강B" pitchFamily="18" charset="-127"/>
              </a:rPr>
              <a:t>Sumin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remember his birthday.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 you look out the window and see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if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he is coming?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→ Can you look out the window and see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whether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he is coming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or not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?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명사절 접속사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2340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명사절 접속사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824501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1. when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과 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as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26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할 때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’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의 뜻으로 시간이나 때를 나타낼 때 쓰인다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When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you take notes, use your own words.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I was going out, the telephone rang.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i="1" dirty="0" smtClean="0">
                <a:solidFill>
                  <a:schemeClr val="tx1"/>
                </a:solidFill>
                <a:ea typeface="HY강B" pitchFamily="18" charset="-127"/>
              </a:rPr>
              <a:t>cf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 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부사절은 문장 앞이나 뒤에 모두 올 수 있지만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앞에 오는 경우에는 콤마를 찍는다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rgbClr val="1F497D">
                    <a:lumMod val="50000"/>
                  </a:srgbClr>
                </a:solidFill>
                <a:latin typeface="HY강B" pitchFamily="18" charset="-127"/>
                <a:ea typeface="HY강B" pitchFamily="18" charset="-127"/>
              </a:rPr>
              <a:t>2. before </a:t>
            </a:r>
            <a:r>
              <a:rPr lang="ko-KR" altLang="en-US" sz="2600" b="1" dirty="0" smtClean="0">
                <a:solidFill>
                  <a:srgbClr val="1F497D">
                    <a:lumMod val="50000"/>
                  </a:srgbClr>
                </a:solidFill>
                <a:latin typeface="HY강B" pitchFamily="18" charset="-127"/>
                <a:ea typeface="HY강B" pitchFamily="18" charset="-127"/>
              </a:rPr>
              <a:t>와 </a:t>
            </a:r>
            <a:r>
              <a:rPr lang="en-US" altLang="ko-KR" sz="2600" b="1" dirty="0" smtClean="0">
                <a:solidFill>
                  <a:srgbClr val="1F497D">
                    <a:lumMod val="50000"/>
                  </a:srgbClr>
                </a:solidFill>
                <a:latin typeface="HY강B" pitchFamily="18" charset="-127"/>
                <a:ea typeface="HY강B" pitchFamily="18" charset="-127"/>
              </a:rPr>
              <a:t>after</a:t>
            </a:r>
            <a:endParaRPr lang="en-US" altLang="ko-KR" sz="2600" b="1" dirty="0">
              <a:solidFill>
                <a:srgbClr val="1F497D">
                  <a:lumMod val="50000"/>
                </a:srgb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before:  ~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하기 전에 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/  after:  ~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한 후에</a:t>
            </a:r>
            <a:endParaRPr lang="en-US" altLang="ko-KR" sz="2100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 need to finish your homework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before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your mother comes home.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2340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명사절 접속사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1872173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3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Until[till]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할 때까지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의 뜻으로 계속의 의미를 나타낸다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My uncle took care of me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itchFamily="18" charset="-127"/>
              </a:rPr>
              <a:t>until</a:t>
            </a:r>
            <a:r>
              <a:rPr lang="en-US" altLang="ko-KR" sz="2000" dirty="0" smtClean="0">
                <a:solidFill>
                  <a:schemeClr val="tx1"/>
                </a:solidFill>
                <a:ea typeface="HY강B" pitchFamily="18" charset="-127"/>
              </a:rPr>
              <a:t> I found a job.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시간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2340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619672" y="4653136"/>
            <a:ext cx="6768752" cy="151216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시간의 부사절이 미래를 나타낼 때는 미래 시제 대신 현재 시제를 쓴다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When I get home this evening, I will have a shower.</a:t>
            </a:r>
          </a:p>
        </p:txBody>
      </p:sp>
      <p:sp>
        <p:nvSpPr>
          <p:cNvPr id="11" name="오각형 10"/>
          <p:cNvSpPr/>
          <p:nvPr/>
        </p:nvSpPr>
        <p:spPr>
          <a:xfrm>
            <a:off x="951787" y="4221088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 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244823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1. because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ko-KR" altLang="en-US" sz="2100" dirty="0" smtClean="0">
                <a:solidFill>
                  <a:prstClr val="black"/>
                </a:solidFill>
                <a:ea typeface="HY강B" pitchFamily="18" charset="-127"/>
              </a:rPr>
              <a:t>원인이나 이유를 나타내며</a:t>
            </a:r>
            <a:r>
              <a:rPr lang="en-US" altLang="ko-KR" sz="2100" dirty="0">
                <a:solidFill>
                  <a:prstClr val="black"/>
                </a:solidFill>
                <a:ea typeface="HY강B" pitchFamily="18" charset="-127"/>
              </a:rPr>
              <a:t> 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‘~</a:t>
            </a:r>
            <a:r>
              <a:rPr lang="ko-KR" altLang="en-US" sz="2100" dirty="0" smtClean="0">
                <a:solidFill>
                  <a:prstClr val="black"/>
                </a:solidFill>
                <a:ea typeface="HY강B" pitchFamily="18" charset="-127"/>
              </a:rPr>
              <a:t>때문에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’ </a:t>
            </a:r>
            <a:r>
              <a:rPr lang="ko-KR" altLang="en-US" sz="2100" dirty="0" smtClean="0">
                <a:solidFill>
                  <a:prstClr val="black"/>
                </a:solidFill>
                <a:ea typeface="HY강B" pitchFamily="18" charset="-127"/>
              </a:rPr>
              <a:t>라는 의미를 가진다</a:t>
            </a:r>
            <a:r>
              <a:rPr lang="en-US" altLang="ko-KR" sz="2100" dirty="0" smtClean="0">
                <a:solidFill>
                  <a:prstClr val="black"/>
                </a:solidFill>
                <a:ea typeface="HY강B" pitchFamily="18" charset="-127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 touched it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because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I was curious.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I was curious, so I touched it.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5" y="1052736"/>
            <a:ext cx="5184577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619672" y="4725144"/>
            <a:ext cx="6768752" cy="1728192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&lt;A because B&gt;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는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&lt;B, so A&gt;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로 바꿔 쓸 수 있다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 played basketball because school was over.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 → School was over, so I played basketball.</a:t>
            </a:r>
          </a:p>
        </p:txBody>
      </p:sp>
      <p:sp>
        <p:nvSpPr>
          <p:cNvPr id="11" name="오각형 10"/>
          <p:cNvSpPr/>
          <p:nvPr/>
        </p:nvSpPr>
        <p:spPr>
          <a:xfrm>
            <a:off x="951787" y="4293096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) 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전치사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89650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600" b="1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2. if</a:t>
            </a:r>
            <a:r>
              <a:rPr lang="ko-KR" altLang="en-US" sz="2600" b="1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와 </a:t>
            </a:r>
            <a:r>
              <a:rPr lang="en-US" altLang="ko-KR" sz="2600" b="1" dirty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unless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if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는 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만약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라면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’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의 뜻으로 조건을 나타내고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, unless(=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if ~ not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…)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는 </a:t>
            </a:r>
            <a:endParaRPr lang="en-US" altLang="ko-KR" sz="2000" dirty="0">
              <a:solidFill>
                <a:schemeClr val="tx1"/>
              </a:solidFill>
              <a:ea typeface="HY강B" panose="02030600000101010101" pitchFamily="18" charset="-127"/>
            </a:endParaRPr>
          </a:p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만약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하지 않으면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’</a:t>
            </a:r>
            <a:r>
              <a:rPr lang="ko-KR" altLang="en-US" sz="2000" dirty="0">
                <a:solidFill>
                  <a:schemeClr val="tx1"/>
                </a:solidFill>
                <a:ea typeface="HY강B" panose="02030600000101010101" pitchFamily="18" charset="-127"/>
              </a:rPr>
              <a:t>의 뜻으로 부정의 조건을 나타낸다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I can’t hear you </a:t>
            </a:r>
            <a:r>
              <a:rPr lang="en-US" altLang="ko-KR" sz="2000" b="1" dirty="0">
                <a:solidFill>
                  <a:schemeClr val="tx1"/>
                </a:solidFill>
                <a:ea typeface="HY강B" panose="02030600000101010101" pitchFamily="18" charset="-127"/>
              </a:rPr>
              <a:t>unless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 you 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speak loudly.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   → I 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can’t hear you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if 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you do</a:t>
            </a:r>
            <a:r>
              <a:rPr lang="en-US" altLang="ko-KR" sz="2000" b="1" dirty="0">
                <a:solidFill>
                  <a:schemeClr val="tx1"/>
                </a:solidFill>
                <a:ea typeface="HY강B" panose="02030600000101010101" pitchFamily="18" charset="-127"/>
              </a:rPr>
              <a:t>n’t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 speak 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loudly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.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i="1" spc="-150" dirty="0" smtClean="0">
                <a:solidFill>
                  <a:schemeClr val="tx1"/>
                </a:solidFill>
                <a:ea typeface="HY강B" panose="02030600000101010101" pitchFamily="18" charset="-127"/>
              </a:rPr>
              <a:t>cf</a:t>
            </a:r>
            <a:r>
              <a:rPr lang="en-US" altLang="ko-KR" sz="2000" spc="-150" dirty="0" smtClean="0">
                <a:solidFill>
                  <a:schemeClr val="tx1"/>
                </a:solidFill>
                <a:ea typeface="HY강B" panose="02030600000101010101" pitchFamily="18" charset="-127"/>
              </a:rPr>
              <a:t>.  </a:t>
            </a:r>
            <a:r>
              <a:rPr lang="ko-KR" altLang="en-US" sz="2000" spc="-150" dirty="0" smtClean="0">
                <a:solidFill>
                  <a:schemeClr val="tx1"/>
                </a:solidFill>
                <a:ea typeface="HY강B" panose="02030600000101010101" pitchFamily="18" charset="-127"/>
              </a:rPr>
              <a:t>조건을 나타내는 부사절에서도 현재 시제가 미래 시제를 대신한다</a:t>
            </a:r>
            <a:r>
              <a:rPr lang="en-US" altLang="ko-KR" sz="2000" spc="-150" dirty="0" smtClean="0">
                <a:solidFill>
                  <a:schemeClr val="tx1"/>
                </a:solidFill>
                <a:ea typeface="HY강B" panose="02030600000101010101" pitchFamily="18" charset="-127"/>
              </a:rPr>
              <a:t>.</a:t>
            </a:r>
            <a:endParaRPr lang="en-US" altLang="ko-KR" sz="2000" spc="-150" dirty="0">
              <a:solidFill>
                <a:schemeClr val="tx1"/>
              </a:solidFill>
              <a:ea typeface="HY강B" panose="02030600000101010101" pitchFamily="18" charset="-127"/>
            </a:endParaRP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It will be cheaper </a:t>
            </a:r>
            <a:r>
              <a:rPr lang="en-US" altLang="ko-KR" sz="20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if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we go by bus. (we will go X)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600" b="1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3. though[although]</a:t>
            </a:r>
          </a:p>
          <a:p>
            <a:pPr lvl="0" algn="just">
              <a:lnSpc>
                <a:spcPct val="120000"/>
              </a:lnSpc>
              <a:spcBef>
                <a:spcPct val="20000"/>
              </a:spcBef>
              <a:tabLst>
                <a:tab pos="3767138" algn="l"/>
              </a:tabLst>
            </a:pP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비록 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이지만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’</a:t>
            </a:r>
            <a:r>
              <a:rPr lang="ko-KR" altLang="en-US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의 뜻으로 일이나 상황에 대한 양보를 나타낸다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767138" algn="l"/>
              </a:tabLst>
            </a:pPr>
            <a:r>
              <a:rPr lang="en-US" altLang="ko-KR" sz="21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Though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 am sitting in the sun, I still feel cold.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5" y="1052736"/>
            <a:ext cx="5184577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부사절 접속사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이유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조건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양보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71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6149</TotalTime>
  <Words>1717</Words>
  <Application>Microsoft Office PowerPoint</Application>
  <PresentationFormat>화면 슬라이드 쇼(4:3)</PresentationFormat>
  <Paragraphs>215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7" baseType="lpstr">
      <vt:lpstr>HY중고딕</vt:lpstr>
      <vt:lpstr>맑은 고딕</vt:lpstr>
      <vt:lpstr>Franklin Gothic Medium</vt:lpstr>
      <vt:lpstr>Arial</vt:lpstr>
      <vt:lpstr>HY견고딕</vt:lpstr>
      <vt:lpstr>HY강B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816</cp:revision>
  <cp:lastPrinted>2012-06-29T08:35:08Z</cp:lastPrinted>
  <dcterms:created xsi:type="dcterms:W3CDTF">2011-12-23T05:36:36Z</dcterms:created>
  <dcterms:modified xsi:type="dcterms:W3CDTF">2018-05-08T02:17:49Z</dcterms:modified>
</cp:coreProperties>
</file>